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670675" y="3894709"/>
            <a:ext cx="2470785" cy="2658745"/>
          </a:xfrm>
          <a:custGeom>
            <a:avLst/>
            <a:gdLst/>
            <a:ahLst/>
            <a:cxnLst/>
            <a:rect l="l" t="t" r="r" b="b"/>
            <a:pathLst>
              <a:path w="2470784" h="2658745">
                <a:moveTo>
                  <a:pt x="2470404" y="0"/>
                </a:moveTo>
                <a:lnTo>
                  <a:pt x="1714246" y="756158"/>
                </a:lnTo>
              </a:path>
              <a:path w="2470784" h="2658745">
                <a:moveTo>
                  <a:pt x="2470404" y="188087"/>
                </a:moveTo>
                <a:lnTo>
                  <a:pt x="0" y="2658491"/>
                </a:lnTo>
              </a:path>
              <a:path w="2470784" h="2658745">
                <a:moveTo>
                  <a:pt x="2470404" y="266573"/>
                </a:moveTo>
                <a:lnTo>
                  <a:pt x="899159" y="1837778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94803" y="4038599"/>
            <a:ext cx="1441450" cy="1504950"/>
          </a:xfrm>
          <a:custGeom>
            <a:avLst/>
            <a:gdLst/>
            <a:ahLst/>
            <a:cxnLst/>
            <a:rect l="l" t="t" r="r" b="b"/>
            <a:pathLst>
              <a:path w="1441450" h="1504950">
                <a:moveTo>
                  <a:pt x="1441323" y="0"/>
                </a:moveTo>
                <a:lnTo>
                  <a:pt x="0" y="1441323"/>
                </a:lnTo>
              </a:path>
              <a:path w="1441450" h="1504950">
                <a:moveTo>
                  <a:pt x="1441323" y="457326"/>
                </a:moveTo>
                <a:lnTo>
                  <a:pt x="394080" y="1504442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670675" y="3894709"/>
            <a:ext cx="2470785" cy="2658745"/>
          </a:xfrm>
          <a:custGeom>
            <a:avLst/>
            <a:gdLst/>
            <a:ahLst/>
            <a:cxnLst/>
            <a:rect l="l" t="t" r="r" b="b"/>
            <a:pathLst>
              <a:path w="2470784" h="2658745">
                <a:moveTo>
                  <a:pt x="2470404" y="0"/>
                </a:moveTo>
                <a:lnTo>
                  <a:pt x="1714246" y="756158"/>
                </a:lnTo>
              </a:path>
              <a:path w="2470784" h="2658745">
                <a:moveTo>
                  <a:pt x="2470404" y="188087"/>
                </a:moveTo>
                <a:lnTo>
                  <a:pt x="0" y="2658491"/>
                </a:lnTo>
              </a:path>
              <a:path w="2470784" h="2658745">
                <a:moveTo>
                  <a:pt x="2470404" y="266573"/>
                </a:moveTo>
                <a:lnTo>
                  <a:pt x="899159" y="1837778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94803" y="4038599"/>
            <a:ext cx="1441450" cy="1504950"/>
          </a:xfrm>
          <a:custGeom>
            <a:avLst/>
            <a:gdLst/>
            <a:ahLst/>
            <a:cxnLst/>
            <a:rect l="l" t="t" r="r" b="b"/>
            <a:pathLst>
              <a:path w="1441450" h="1504950">
                <a:moveTo>
                  <a:pt x="1441323" y="0"/>
                </a:moveTo>
                <a:lnTo>
                  <a:pt x="0" y="1441323"/>
                </a:lnTo>
              </a:path>
              <a:path w="1441450" h="1504950">
                <a:moveTo>
                  <a:pt x="1441323" y="457326"/>
                </a:moveTo>
                <a:lnTo>
                  <a:pt x="394080" y="1504442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3859" y="781939"/>
            <a:ext cx="7536281" cy="675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0" y="193802"/>
            <a:ext cx="1428750" cy="14493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979701" y="305559"/>
            <a:ext cx="7011899" cy="15715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8159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Министерство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социальной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политики</a:t>
            </a:r>
            <a:r>
              <a:rPr sz="16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Нижегородской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области</a:t>
            </a:r>
            <a:endParaRPr sz="1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 dirty="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</a:pPr>
            <a:r>
              <a:rPr sz="2000" spc="-5" dirty="0">
                <a:solidFill>
                  <a:srgbClr val="0D88A8"/>
                </a:solidFill>
                <a:latin typeface="Tahoma"/>
                <a:cs typeface="Tahoma"/>
              </a:rPr>
              <a:t>Государственное</a:t>
            </a:r>
            <a:r>
              <a:rPr sz="2000" spc="-70" dirty="0">
                <a:solidFill>
                  <a:srgbClr val="0D88A8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D88A8"/>
                </a:solidFill>
                <a:latin typeface="Tahoma"/>
                <a:cs typeface="Tahoma"/>
              </a:rPr>
              <a:t>бюджетное</a:t>
            </a:r>
            <a:r>
              <a:rPr sz="2000" spc="-20" dirty="0">
                <a:solidFill>
                  <a:srgbClr val="0D88A8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D88A8"/>
                </a:solidFill>
                <a:latin typeface="Tahoma"/>
                <a:cs typeface="Tahoma"/>
              </a:rPr>
              <a:t>учреждение</a:t>
            </a:r>
            <a:endParaRPr sz="20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0D88A8"/>
                </a:solidFill>
                <a:latin typeface="Tahoma"/>
                <a:cs typeface="Tahoma"/>
              </a:rPr>
              <a:t>«Центр</a:t>
            </a:r>
            <a:r>
              <a:rPr sz="2000" spc="-35" dirty="0">
                <a:solidFill>
                  <a:srgbClr val="0D88A8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D88A8"/>
                </a:solidFill>
                <a:latin typeface="Tahoma"/>
                <a:cs typeface="Tahoma"/>
              </a:rPr>
              <a:t>социальной</a:t>
            </a:r>
            <a:r>
              <a:rPr sz="2000" spc="-40" dirty="0">
                <a:solidFill>
                  <a:srgbClr val="0D88A8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D88A8"/>
                </a:solidFill>
                <a:latin typeface="Tahoma"/>
                <a:cs typeface="Tahoma"/>
              </a:rPr>
              <a:t>помощи</a:t>
            </a:r>
            <a:r>
              <a:rPr sz="2000" spc="-40" dirty="0">
                <a:solidFill>
                  <a:srgbClr val="0D88A8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D88A8"/>
                </a:solidFill>
                <a:latin typeface="Tahoma"/>
                <a:cs typeface="Tahoma"/>
              </a:rPr>
              <a:t>семье</a:t>
            </a:r>
            <a:r>
              <a:rPr sz="2000" spc="-30" dirty="0">
                <a:solidFill>
                  <a:srgbClr val="0D88A8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D88A8"/>
                </a:solidFill>
                <a:latin typeface="Tahoma"/>
                <a:cs typeface="Tahoma"/>
              </a:rPr>
              <a:t>и</a:t>
            </a:r>
            <a:r>
              <a:rPr sz="2000" spc="-20" dirty="0">
                <a:solidFill>
                  <a:srgbClr val="0D88A8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D88A8"/>
                </a:solidFill>
                <a:latin typeface="Tahoma"/>
                <a:cs typeface="Tahoma"/>
              </a:rPr>
              <a:t>детям</a:t>
            </a:r>
            <a:r>
              <a:rPr sz="2000" spc="-15" dirty="0">
                <a:solidFill>
                  <a:srgbClr val="0D88A8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D88A8"/>
                </a:solidFill>
                <a:latin typeface="Tahoma"/>
                <a:cs typeface="Tahoma"/>
              </a:rPr>
              <a:t>г</a:t>
            </a:r>
            <a:r>
              <a:rPr lang="ru-RU" sz="2000" spc="-5" dirty="0" err="1">
                <a:solidFill>
                  <a:srgbClr val="0D88A8"/>
                </a:solidFill>
                <a:latin typeface="Tahoma"/>
                <a:cs typeface="Tahoma"/>
              </a:rPr>
              <a:t>орода</a:t>
            </a:r>
            <a:r>
              <a:rPr lang="ru-RU" sz="2000" spc="-5" dirty="0">
                <a:solidFill>
                  <a:srgbClr val="0D88A8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D88A8"/>
                </a:solidFill>
                <a:latin typeface="Tahoma"/>
                <a:cs typeface="Tahoma"/>
              </a:rPr>
              <a:t>Арзамаса»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C677C7-37C9-3697-4931-8D26E1D53D88}"/>
              </a:ext>
            </a:extLst>
          </p:cNvPr>
          <p:cNvSpPr txBox="1"/>
          <p:nvPr/>
        </p:nvSpPr>
        <p:spPr>
          <a:xfrm>
            <a:off x="1600200" y="2514600"/>
            <a:ext cx="6246412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ts val="2965"/>
              </a:lnSpc>
              <a:spcBef>
                <a:spcPts val="105"/>
              </a:spcBef>
              <a:tabLst>
                <a:tab pos="1958975" algn="l"/>
              </a:tabLst>
            </a:pPr>
            <a:r>
              <a:rPr lang="ru-RU" sz="2800" b="1" dirty="0">
                <a:solidFill>
                  <a:schemeClr val="bg1"/>
                </a:solidFill>
                <a:latin typeface="Century Gothic"/>
                <a:cs typeface="Century Gothic"/>
              </a:rPr>
              <a:t>Практика дистанционного системного взаимодействия с замещающими семьями группы риска по суицидальному  поведению детей и подростков 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3" y="0"/>
            <a:ext cx="9157335" cy="6858000"/>
            <a:chOff x="693" y="0"/>
            <a:chExt cx="9157335" cy="6858000"/>
          </a:xfrm>
        </p:grpSpPr>
        <p:sp>
          <p:nvSpPr>
            <p:cNvPr id="3" name="object 3"/>
            <p:cNvSpPr/>
            <p:nvPr/>
          </p:nvSpPr>
          <p:spPr>
            <a:xfrm>
              <a:off x="6171057" y="8509"/>
              <a:ext cx="2857500" cy="3810000"/>
            </a:xfrm>
            <a:custGeom>
              <a:avLst/>
              <a:gdLst/>
              <a:ahLst/>
              <a:cxnLst/>
              <a:rect l="l" t="t" r="r" b="b"/>
              <a:pathLst>
                <a:path w="2857500" h="3810000">
                  <a:moveTo>
                    <a:pt x="2857499" y="0"/>
                  </a:moveTo>
                  <a:lnTo>
                    <a:pt x="0" y="38100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81144" y="91567"/>
              <a:ext cx="4560570" cy="6080760"/>
            </a:xfrm>
            <a:custGeom>
              <a:avLst/>
              <a:gdLst/>
              <a:ahLst/>
              <a:cxnLst/>
              <a:rect l="l" t="t" r="r" b="b"/>
              <a:pathLst>
                <a:path w="4560570" h="6080760">
                  <a:moveTo>
                    <a:pt x="4560442" y="0"/>
                  </a:moveTo>
                  <a:lnTo>
                    <a:pt x="0" y="6080633"/>
                  </a:lnTo>
                </a:path>
                <a:path w="4560570" h="6080760">
                  <a:moveTo>
                    <a:pt x="4560442" y="137032"/>
                  </a:moveTo>
                  <a:lnTo>
                    <a:pt x="845692" y="509003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01894" y="32257"/>
              <a:ext cx="3639820" cy="4921250"/>
            </a:xfrm>
            <a:custGeom>
              <a:avLst/>
              <a:gdLst/>
              <a:ahLst/>
              <a:cxnLst/>
              <a:rect l="l" t="t" r="r" b="b"/>
              <a:pathLst>
                <a:path w="3639820" h="4921250">
                  <a:moveTo>
                    <a:pt x="3639692" y="0"/>
                  </a:moveTo>
                  <a:lnTo>
                    <a:pt x="0" y="4853051"/>
                  </a:lnTo>
                </a:path>
                <a:path w="3639820" h="4921250">
                  <a:moveTo>
                    <a:pt x="3639692" y="577342"/>
                  </a:moveTo>
                  <a:lnTo>
                    <a:pt x="382142" y="4920742"/>
                  </a:lnTo>
                </a:path>
              </a:pathLst>
            </a:custGeom>
            <a:ln w="317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" y="0"/>
              <a:ext cx="9144000" cy="685800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35786" y="1414018"/>
            <a:ext cx="6190615" cy="3981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965"/>
              </a:lnSpc>
              <a:spcBef>
                <a:spcPts val="105"/>
              </a:spcBef>
              <a:tabLst>
                <a:tab pos="1958975" algn="l"/>
              </a:tabLst>
            </a:pPr>
            <a:r>
              <a:rPr lang="ru-RU" sz="2600" dirty="0">
                <a:latin typeface="Century Gothic"/>
                <a:cs typeface="Century Gothic"/>
              </a:rPr>
              <a:t>Целевая группа</a:t>
            </a:r>
            <a:endParaRPr sz="26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6820" y="2179675"/>
            <a:ext cx="7517580" cy="2375458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algn="just">
              <a:lnSpc>
                <a:spcPct val="150000"/>
              </a:lnSpc>
              <a:spcBef>
                <a:spcPts val="780"/>
              </a:spcBef>
            </a:pPr>
            <a:r>
              <a:rPr sz="2000" b="1" spc="-5" dirty="0" err="1">
                <a:solidFill>
                  <a:srgbClr val="0E486E"/>
                </a:solidFill>
                <a:latin typeface="Century Gothic"/>
                <a:cs typeface="Century Gothic"/>
              </a:rPr>
              <a:t>Замещающие</a:t>
            </a:r>
            <a:r>
              <a:rPr sz="2000" b="1" spc="-2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семьи,</a:t>
            </a:r>
            <a:r>
              <a:rPr sz="2000" b="1" spc="-1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принявшие</a:t>
            </a:r>
            <a:r>
              <a:rPr sz="2000" b="1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10" dirty="0">
                <a:solidFill>
                  <a:srgbClr val="0E486E"/>
                </a:solidFill>
                <a:latin typeface="Century Gothic"/>
                <a:cs typeface="Century Gothic"/>
              </a:rPr>
              <a:t>на</a:t>
            </a:r>
            <a:endParaRPr sz="2000" b="1" dirty="0">
              <a:latin typeface="Century Gothic"/>
              <a:cs typeface="Century Gothic"/>
            </a:endParaRPr>
          </a:p>
          <a:p>
            <a:pPr marL="12700" marR="5080" algn="just">
              <a:lnSpc>
                <a:spcPct val="150000"/>
              </a:lnSpc>
              <a:spcBef>
                <a:spcPts val="120"/>
              </a:spcBef>
            </a:pP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воспитание</a:t>
            </a:r>
            <a:r>
              <a:rPr sz="2000" b="1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детей, с </a:t>
            </a:r>
            <a:r>
              <a:rPr sz="2000" b="1" spc="-10" dirty="0">
                <a:solidFill>
                  <a:srgbClr val="0E486E"/>
                </a:solidFill>
                <a:latin typeface="Century Gothic"/>
                <a:cs typeface="Century Gothic"/>
              </a:rPr>
              <a:t>историей</a:t>
            </a:r>
            <a:r>
              <a:rPr sz="2000" b="1" spc="1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10" dirty="0">
                <a:solidFill>
                  <a:srgbClr val="0E486E"/>
                </a:solidFill>
                <a:latin typeface="Century Gothic"/>
                <a:cs typeface="Century Gothic"/>
              </a:rPr>
              <a:t>насилия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 и </a:t>
            </a:r>
            <a:r>
              <a:rPr sz="2000" b="1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жестокого обращения</a:t>
            </a:r>
            <a:r>
              <a:rPr sz="2000" b="1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в</a:t>
            </a:r>
            <a:r>
              <a:rPr sz="2000" b="1" spc="-1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семье,</a:t>
            </a:r>
            <a:r>
              <a:rPr sz="2000" b="1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состоящие </a:t>
            </a:r>
            <a:r>
              <a:rPr sz="2000" b="1" spc="-43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на</a:t>
            </a:r>
            <a:r>
              <a:rPr sz="2000" b="1" spc="-3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10" dirty="0">
                <a:solidFill>
                  <a:srgbClr val="0E486E"/>
                </a:solidFill>
                <a:latin typeface="Century Gothic"/>
                <a:cs typeface="Century Gothic"/>
              </a:rPr>
              <a:t>сопровождении</a:t>
            </a:r>
            <a:r>
              <a:rPr sz="2000" b="1" spc="4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в</a:t>
            </a:r>
            <a:r>
              <a:rPr sz="2000" b="1" spc="-1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учреждении</a:t>
            </a:r>
            <a:r>
              <a:rPr sz="2000" b="1" spc="1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в рамках </a:t>
            </a:r>
            <a:r>
              <a:rPr sz="2000" b="1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трехстороннего</a:t>
            </a:r>
            <a:r>
              <a:rPr sz="2000" b="1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договора</a:t>
            </a:r>
            <a:r>
              <a:rPr sz="2000" b="1" spc="-10" dirty="0">
                <a:solidFill>
                  <a:srgbClr val="0E486E"/>
                </a:solidFill>
                <a:latin typeface="Century Gothic"/>
                <a:cs typeface="Century Gothic"/>
              </a:rPr>
              <a:t> между</a:t>
            </a:r>
            <a:r>
              <a:rPr sz="2000" b="1" spc="1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органами </a:t>
            </a:r>
            <a:r>
              <a:rPr sz="2000" b="1" spc="-43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опеки,</a:t>
            </a:r>
            <a:r>
              <a:rPr sz="2000" b="1" spc="-1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учреждением</a:t>
            </a:r>
            <a:r>
              <a:rPr sz="2000" b="1" spc="1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и</a:t>
            </a:r>
            <a:r>
              <a:rPr sz="2000" b="1" spc="-1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20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семьей</a:t>
            </a:r>
            <a:endParaRPr sz="2000" b="1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50985" cy="6858000"/>
            <a:chOff x="0" y="0"/>
            <a:chExt cx="9150985" cy="6858000"/>
          </a:xfrm>
        </p:grpSpPr>
        <p:sp>
          <p:nvSpPr>
            <p:cNvPr id="3" name="object 3"/>
            <p:cNvSpPr/>
            <p:nvPr/>
          </p:nvSpPr>
          <p:spPr>
            <a:xfrm>
              <a:off x="6670675" y="3894709"/>
              <a:ext cx="2470785" cy="2658745"/>
            </a:xfrm>
            <a:custGeom>
              <a:avLst/>
              <a:gdLst/>
              <a:ahLst/>
              <a:cxnLst/>
              <a:rect l="l" t="t" r="r" b="b"/>
              <a:pathLst>
                <a:path w="2470784" h="2658745">
                  <a:moveTo>
                    <a:pt x="2470404" y="0"/>
                  </a:moveTo>
                  <a:lnTo>
                    <a:pt x="1714246" y="756158"/>
                  </a:lnTo>
                </a:path>
                <a:path w="2470784" h="2658745">
                  <a:moveTo>
                    <a:pt x="2470404" y="188087"/>
                  </a:moveTo>
                  <a:lnTo>
                    <a:pt x="0" y="2658491"/>
                  </a:lnTo>
                </a:path>
                <a:path w="2470784" h="2658745">
                  <a:moveTo>
                    <a:pt x="2470404" y="266573"/>
                  </a:moveTo>
                  <a:lnTo>
                    <a:pt x="899159" y="1837778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94803" y="4038599"/>
              <a:ext cx="1441450" cy="1504950"/>
            </a:xfrm>
            <a:custGeom>
              <a:avLst/>
              <a:gdLst/>
              <a:ahLst/>
              <a:cxnLst/>
              <a:rect l="l" t="t" r="r" b="b"/>
              <a:pathLst>
                <a:path w="1441450" h="1504950">
                  <a:moveTo>
                    <a:pt x="1441323" y="0"/>
                  </a:moveTo>
                  <a:lnTo>
                    <a:pt x="0" y="1441323"/>
                  </a:lnTo>
                </a:path>
                <a:path w="1441450" h="1504950">
                  <a:moveTo>
                    <a:pt x="1441323" y="457326"/>
                  </a:moveTo>
                  <a:lnTo>
                    <a:pt x="394080" y="1504442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92023" y="4946141"/>
            <a:ext cx="6609715" cy="8077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2920"/>
              </a:lnSpc>
              <a:spcBef>
                <a:spcPts val="459"/>
              </a:spcBef>
              <a:tabLst>
                <a:tab pos="1960245" algn="l"/>
                <a:tab pos="2346960" algn="l"/>
                <a:tab pos="2487295" algn="l"/>
                <a:tab pos="3288029" algn="l"/>
                <a:tab pos="4266565" algn="l"/>
              </a:tabLst>
            </a:pPr>
            <a:r>
              <a:rPr sz="2700" dirty="0">
                <a:solidFill>
                  <a:srgbClr val="FFFFFF"/>
                </a:solidFill>
                <a:latin typeface="Century Gothic"/>
                <a:cs typeface="Century Gothic"/>
              </a:rPr>
              <a:t>КОЛИЧЕСТ</a:t>
            </a:r>
            <a:r>
              <a:rPr sz="2700" spc="-10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2700" dirty="0">
                <a:solidFill>
                  <a:srgbClr val="FFFFFF"/>
                </a:solidFill>
                <a:latin typeface="Century Gothic"/>
                <a:cs typeface="Century Gothic"/>
              </a:rPr>
              <a:t>О		</a:t>
            </a:r>
            <a:r>
              <a:rPr sz="2700" spc="-5" dirty="0">
                <a:solidFill>
                  <a:srgbClr val="FFFFFF"/>
                </a:solidFill>
                <a:latin typeface="Century Gothic"/>
                <a:cs typeface="Century Gothic"/>
              </a:rPr>
              <a:t>ЧЕЛОВ</a:t>
            </a:r>
            <a:r>
              <a:rPr sz="2700" spc="5" dirty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2700" dirty="0">
                <a:solidFill>
                  <a:srgbClr val="FFFFFF"/>
                </a:solidFill>
                <a:latin typeface="Century Gothic"/>
                <a:cs typeface="Century Gothic"/>
              </a:rPr>
              <a:t>К,	</a:t>
            </a:r>
            <a:r>
              <a:rPr sz="2700" spc="-5" dirty="0">
                <a:solidFill>
                  <a:srgbClr val="FFFFFF"/>
                </a:solidFill>
                <a:latin typeface="Century Gothic"/>
                <a:cs typeface="Century Gothic"/>
              </a:rPr>
              <a:t>ПРО</a:t>
            </a:r>
            <a:r>
              <a:rPr sz="2700" spc="5" dirty="0">
                <a:solidFill>
                  <a:srgbClr val="FFFFFF"/>
                </a:solidFill>
                <a:latin typeface="Century Gothic"/>
                <a:cs typeface="Century Gothic"/>
              </a:rPr>
              <a:t>Ш</a:t>
            </a:r>
            <a:r>
              <a:rPr sz="2700" spc="-5" dirty="0">
                <a:solidFill>
                  <a:srgbClr val="FFFFFF"/>
                </a:solidFill>
                <a:latin typeface="Century Gothic"/>
                <a:cs typeface="Century Gothic"/>
              </a:rPr>
              <a:t>ЕДШИХ  ОБУЧЕНИЕ	</a:t>
            </a:r>
            <a:r>
              <a:rPr sz="2700" dirty="0">
                <a:solidFill>
                  <a:srgbClr val="FFFFFF"/>
                </a:solidFill>
                <a:latin typeface="Century Gothic"/>
                <a:cs typeface="Century Gothic"/>
              </a:rPr>
              <a:t>В	ШЗР	Г.</a:t>
            </a:r>
            <a:r>
              <a:rPr sz="27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entury Gothic"/>
                <a:cs typeface="Century Gothic"/>
              </a:rPr>
              <a:t>АРЗАМАСА</a:t>
            </a:r>
            <a:endParaRPr sz="2700">
              <a:latin typeface="Century Gothic"/>
              <a:cs typeface="Century Gothic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9142095" cy="4572000"/>
            <a:chOff x="0" y="0"/>
            <a:chExt cx="9142095" cy="457200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9142095" cy="4572000"/>
            </a:xfrm>
            <a:custGeom>
              <a:avLst/>
              <a:gdLst/>
              <a:ahLst/>
              <a:cxnLst/>
              <a:rect l="l" t="t" r="r" b="b"/>
              <a:pathLst>
                <a:path w="9142095" h="4572000">
                  <a:moveTo>
                    <a:pt x="0" y="0"/>
                  </a:moveTo>
                  <a:lnTo>
                    <a:pt x="9141587" y="0"/>
                  </a:lnTo>
                  <a:lnTo>
                    <a:pt x="9141587" y="4572000"/>
                  </a:lnTo>
                  <a:lnTo>
                    <a:pt x="0" y="457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3752" y="1274063"/>
              <a:ext cx="7211695" cy="1961514"/>
            </a:xfrm>
            <a:custGeom>
              <a:avLst/>
              <a:gdLst/>
              <a:ahLst/>
              <a:cxnLst/>
              <a:rect l="l" t="t" r="r" b="b"/>
              <a:pathLst>
                <a:path w="7211695" h="1961514">
                  <a:moveTo>
                    <a:pt x="0" y="1961388"/>
                  </a:moveTo>
                  <a:lnTo>
                    <a:pt x="937260" y="1961388"/>
                  </a:lnTo>
                </a:path>
                <a:path w="7211695" h="1961514">
                  <a:moveTo>
                    <a:pt x="1226820" y="1961388"/>
                  </a:moveTo>
                  <a:lnTo>
                    <a:pt x="1658112" y="1961388"/>
                  </a:lnTo>
                </a:path>
                <a:path w="7211695" h="1961514">
                  <a:moveTo>
                    <a:pt x="1947672" y="1961388"/>
                  </a:moveTo>
                  <a:lnTo>
                    <a:pt x="2380488" y="1961388"/>
                  </a:lnTo>
                </a:path>
                <a:path w="7211695" h="1961514">
                  <a:moveTo>
                    <a:pt x="2668524" y="1961388"/>
                  </a:moveTo>
                  <a:lnTo>
                    <a:pt x="3101340" y="1961388"/>
                  </a:lnTo>
                </a:path>
                <a:path w="7211695" h="1961514">
                  <a:moveTo>
                    <a:pt x="3389376" y="1961388"/>
                  </a:moveTo>
                  <a:lnTo>
                    <a:pt x="3822192" y="1961388"/>
                  </a:lnTo>
                </a:path>
                <a:path w="7211695" h="1961514">
                  <a:moveTo>
                    <a:pt x="4110228" y="1961388"/>
                  </a:moveTo>
                  <a:lnTo>
                    <a:pt x="4543044" y="1961388"/>
                  </a:lnTo>
                </a:path>
                <a:path w="7211695" h="1961514">
                  <a:moveTo>
                    <a:pt x="4832604" y="1961388"/>
                  </a:moveTo>
                  <a:lnTo>
                    <a:pt x="5265420" y="1961388"/>
                  </a:lnTo>
                </a:path>
                <a:path w="7211695" h="1961514">
                  <a:moveTo>
                    <a:pt x="5553456" y="1961388"/>
                  </a:moveTo>
                  <a:lnTo>
                    <a:pt x="5986272" y="1961388"/>
                  </a:lnTo>
                </a:path>
                <a:path w="7211695" h="1961514">
                  <a:moveTo>
                    <a:pt x="6274308" y="1961388"/>
                  </a:moveTo>
                  <a:lnTo>
                    <a:pt x="6707124" y="1961388"/>
                  </a:lnTo>
                </a:path>
                <a:path w="7211695" h="1961514">
                  <a:moveTo>
                    <a:pt x="6995159" y="1961388"/>
                  </a:moveTo>
                  <a:lnTo>
                    <a:pt x="7211568" y="1961388"/>
                  </a:lnTo>
                </a:path>
                <a:path w="7211695" h="1961514">
                  <a:moveTo>
                    <a:pt x="0" y="1472184"/>
                  </a:moveTo>
                  <a:lnTo>
                    <a:pt x="937260" y="1472184"/>
                  </a:lnTo>
                </a:path>
                <a:path w="7211695" h="1961514">
                  <a:moveTo>
                    <a:pt x="1226820" y="1472184"/>
                  </a:moveTo>
                  <a:lnTo>
                    <a:pt x="1658112" y="1472184"/>
                  </a:lnTo>
                </a:path>
                <a:path w="7211695" h="1961514">
                  <a:moveTo>
                    <a:pt x="1947672" y="1472184"/>
                  </a:moveTo>
                  <a:lnTo>
                    <a:pt x="2380488" y="1472184"/>
                  </a:lnTo>
                </a:path>
                <a:path w="7211695" h="1961514">
                  <a:moveTo>
                    <a:pt x="2668524" y="1472184"/>
                  </a:moveTo>
                  <a:lnTo>
                    <a:pt x="3101340" y="1472184"/>
                  </a:lnTo>
                </a:path>
                <a:path w="7211695" h="1961514">
                  <a:moveTo>
                    <a:pt x="3389376" y="1472184"/>
                  </a:moveTo>
                  <a:lnTo>
                    <a:pt x="3822192" y="1472184"/>
                  </a:lnTo>
                </a:path>
                <a:path w="7211695" h="1961514">
                  <a:moveTo>
                    <a:pt x="4110228" y="1472184"/>
                  </a:moveTo>
                  <a:lnTo>
                    <a:pt x="4543044" y="1472184"/>
                  </a:lnTo>
                </a:path>
                <a:path w="7211695" h="1961514">
                  <a:moveTo>
                    <a:pt x="4832604" y="1472184"/>
                  </a:moveTo>
                  <a:lnTo>
                    <a:pt x="5265420" y="1472184"/>
                  </a:lnTo>
                </a:path>
                <a:path w="7211695" h="1961514">
                  <a:moveTo>
                    <a:pt x="5553456" y="1472184"/>
                  </a:moveTo>
                  <a:lnTo>
                    <a:pt x="5986272" y="1472184"/>
                  </a:lnTo>
                </a:path>
                <a:path w="7211695" h="1961514">
                  <a:moveTo>
                    <a:pt x="6274308" y="1472184"/>
                  </a:moveTo>
                  <a:lnTo>
                    <a:pt x="6707124" y="1472184"/>
                  </a:lnTo>
                </a:path>
                <a:path w="7211695" h="1961514">
                  <a:moveTo>
                    <a:pt x="6995159" y="1472184"/>
                  </a:moveTo>
                  <a:lnTo>
                    <a:pt x="7211568" y="1472184"/>
                  </a:lnTo>
                </a:path>
                <a:path w="7211695" h="1961514">
                  <a:moveTo>
                    <a:pt x="0" y="981456"/>
                  </a:moveTo>
                  <a:lnTo>
                    <a:pt x="1658112" y="981456"/>
                  </a:lnTo>
                </a:path>
                <a:path w="7211695" h="1961514">
                  <a:moveTo>
                    <a:pt x="1947672" y="981456"/>
                  </a:moveTo>
                  <a:lnTo>
                    <a:pt x="2380488" y="981456"/>
                  </a:lnTo>
                </a:path>
                <a:path w="7211695" h="1961514">
                  <a:moveTo>
                    <a:pt x="2668524" y="981456"/>
                  </a:moveTo>
                  <a:lnTo>
                    <a:pt x="3101340" y="981456"/>
                  </a:lnTo>
                </a:path>
                <a:path w="7211695" h="1961514">
                  <a:moveTo>
                    <a:pt x="3389376" y="981456"/>
                  </a:moveTo>
                  <a:lnTo>
                    <a:pt x="3822192" y="981456"/>
                  </a:lnTo>
                </a:path>
                <a:path w="7211695" h="1961514">
                  <a:moveTo>
                    <a:pt x="4110228" y="981456"/>
                  </a:moveTo>
                  <a:lnTo>
                    <a:pt x="4543044" y="981456"/>
                  </a:lnTo>
                </a:path>
                <a:path w="7211695" h="1961514">
                  <a:moveTo>
                    <a:pt x="4832604" y="981456"/>
                  </a:moveTo>
                  <a:lnTo>
                    <a:pt x="5265420" y="981456"/>
                  </a:lnTo>
                </a:path>
                <a:path w="7211695" h="1961514">
                  <a:moveTo>
                    <a:pt x="5553456" y="981456"/>
                  </a:moveTo>
                  <a:lnTo>
                    <a:pt x="7211568" y="981456"/>
                  </a:lnTo>
                </a:path>
                <a:path w="7211695" h="1961514">
                  <a:moveTo>
                    <a:pt x="0" y="490727"/>
                  </a:moveTo>
                  <a:lnTo>
                    <a:pt x="1658112" y="490727"/>
                  </a:lnTo>
                </a:path>
                <a:path w="7211695" h="1961514">
                  <a:moveTo>
                    <a:pt x="1947672" y="490727"/>
                  </a:moveTo>
                  <a:lnTo>
                    <a:pt x="4543044" y="490727"/>
                  </a:lnTo>
                </a:path>
                <a:path w="7211695" h="1961514">
                  <a:moveTo>
                    <a:pt x="4832604" y="490727"/>
                  </a:moveTo>
                  <a:lnTo>
                    <a:pt x="7211568" y="490727"/>
                  </a:lnTo>
                </a:path>
                <a:path w="7211695" h="1961514">
                  <a:moveTo>
                    <a:pt x="0" y="0"/>
                  </a:moveTo>
                  <a:lnTo>
                    <a:pt x="4543044" y="0"/>
                  </a:lnTo>
                </a:path>
                <a:path w="7211695" h="1961514">
                  <a:moveTo>
                    <a:pt x="4832604" y="0"/>
                  </a:moveTo>
                  <a:lnTo>
                    <a:pt x="7211568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3752" y="784859"/>
              <a:ext cx="7211695" cy="0"/>
            </a:xfrm>
            <a:custGeom>
              <a:avLst/>
              <a:gdLst/>
              <a:ahLst/>
              <a:cxnLst/>
              <a:rect l="l" t="t" r="r" b="b"/>
              <a:pathLst>
                <a:path w="7211695">
                  <a:moveTo>
                    <a:pt x="0" y="0"/>
                  </a:moveTo>
                  <a:lnTo>
                    <a:pt x="7211568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0160" y="979931"/>
              <a:ext cx="6779259" cy="2746375"/>
            </a:xfrm>
            <a:custGeom>
              <a:avLst/>
              <a:gdLst/>
              <a:ahLst/>
              <a:cxnLst/>
              <a:rect l="l" t="t" r="r" b="b"/>
              <a:pathLst>
                <a:path w="6779259" h="2746375">
                  <a:moveTo>
                    <a:pt x="288036" y="2354580"/>
                  </a:moveTo>
                  <a:lnTo>
                    <a:pt x="0" y="2354580"/>
                  </a:lnTo>
                  <a:lnTo>
                    <a:pt x="0" y="2746248"/>
                  </a:lnTo>
                  <a:lnTo>
                    <a:pt x="288036" y="2746248"/>
                  </a:lnTo>
                  <a:lnTo>
                    <a:pt x="288036" y="2354580"/>
                  </a:lnTo>
                  <a:close/>
                </a:path>
                <a:path w="6779259" h="2746375">
                  <a:moveTo>
                    <a:pt x="1010412" y="1667256"/>
                  </a:moveTo>
                  <a:lnTo>
                    <a:pt x="720852" y="1667256"/>
                  </a:lnTo>
                  <a:lnTo>
                    <a:pt x="720852" y="2746248"/>
                  </a:lnTo>
                  <a:lnTo>
                    <a:pt x="1010412" y="2746248"/>
                  </a:lnTo>
                  <a:lnTo>
                    <a:pt x="1010412" y="1667256"/>
                  </a:lnTo>
                  <a:close/>
                </a:path>
                <a:path w="6779259" h="2746375">
                  <a:moveTo>
                    <a:pt x="1731264" y="736092"/>
                  </a:moveTo>
                  <a:lnTo>
                    <a:pt x="1441704" y="736092"/>
                  </a:lnTo>
                  <a:lnTo>
                    <a:pt x="1441704" y="2746248"/>
                  </a:lnTo>
                  <a:lnTo>
                    <a:pt x="1731264" y="2746248"/>
                  </a:lnTo>
                  <a:lnTo>
                    <a:pt x="1731264" y="736092"/>
                  </a:lnTo>
                  <a:close/>
                </a:path>
                <a:path w="6779259" h="2746375">
                  <a:moveTo>
                    <a:pt x="2452116" y="833628"/>
                  </a:moveTo>
                  <a:lnTo>
                    <a:pt x="2164080" y="833628"/>
                  </a:lnTo>
                  <a:lnTo>
                    <a:pt x="2164080" y="2746248"/>
                  </a:lnTo>
                  <a:lnTo>
                    <a:pt x="2452116" y="2746248"/>
                  </a:lnTo>
                  <a:lnTo>
                    <a:pt x="2452116" y="833628"/>
                  </a:lnTo>
                  <a:close/>
                </a:path>
                <a:path w="6779259" h="2746375">
                  <a:moveTo>
                    <a:pt x="3172968" y="882396"/>
                  </a:moveTo>
                  <a:lnTo>
                    <a:pt x="2884932" y="882396"/>
                  </a:lnTo>
                  <a:lnTo>
                    <a:pt x="2884932" y="2746248"/>
                  </a:lnTo>
                  <a:lnTo>
                    <a:pt x="3172968" y="2746248"/>
                  </a:lnTo>
                  <a:lnTo>
                    <a:pt x="3172968" y="882396"/>
                  </a:lnTo>
                  <a:close/>
                </a:path>
                <a:path w="6779259" h="2746375">
                  <a:moveTo>
                    <a:pt x="3893820" y="1078992"/>
                  </a:moveTo>
                  <a:lnTo>
                    <a:pt x="3605784" y="1078992"/>
                  </a:lnTo>
                  <a:lnTo>
                    <a:pt x="3605784" y="2746248"/>
                  </a:lnTo>
                  <a:lnTo>
                    <a:pt x="3893820" y="2746248"/>
                  </a:lnTo>
                  <a:lnTo>
                    <a:pt x="3893820" y="1078992"/>
                  </a:lnTo>
                  <a:close/>
                </a:path>
                <a:path w="6779259" h="2746375">
                  <a:moveTo>
                    <a:pt x="4616196" y="0"/>
                  </a:moveTo>
                  <a:lnTo>
                    <a:pt x="4326636" y="0"/>
                  </a:lnTo>
                  <a:lnTo>
                    <a:pt x="4326636" y="2746248"/>
                  </a:lnTo>
                  <a:lnTo>
                    <a:pt x="4616196" y="2746248"/>
                  </a:lnTo>
                  <a:lnTo>
                    <a:pt x="4616196" y="0"/>
                  </a:lnTo>
                  <a:close/>
                </a:path>
                <a:path w="6779259" h="2746375">
                  <a:moveTo>
                    <a:pt x="5337035" y="1176528"/>
                  </a:moveTo>
                  <a:lnTo>
                    <a:pt x="5049012" y="1176528"/>
                  </a:lnTo>
                  <a:lnTo>
                    <a:pt x="5049012" y="2746248"/>
                  </a:lnTo>
                  <a:lnTo>
                    <a:pt x="5337035" y="2746248"/>
                  </a:lnTo>
                  <a:lnTo>
                    <a:pt x="5337035" y="1176528"/>
                  </a:lnTo>
                  <a:close/>
                </a:path>
                <a:path w="6779259" h="2746375">
                  <a:moveTo>
                    <a:pt x="6057900" y="1618488"/>
                  </a:moveTo>
                  <a:lnTo>
                    <a:pt x="5769864" y="1618488"/>
                  </a:lnTo>
                  <a:lnTo>
                    <a:pt x="5769864" y="2746248"/>
                  </a:lnTo>
                  <a:lnTo>
                    <a:pt x="6057900" y="2746248"/>
                  </a:lnTo>
                  <a:lnTo>
                    <a:pt x="6057900" y="1618488"/>
                  </a:lnTo>
                  <a:close/>
                </a:path>
                <a:path w="6779259" h="2746375">
                  <a:moveTo>
                    <a:pt x="6778752" y="1472184"/>
                  </a:moveTo>
                  <a:lnTo>
                    <a:pt x="6490716" y="1472184"/>
                  </a:lnTo>
                  <a:lnTo>
                    <a:pt x="6490716" y="2746248"/>
                  </a:lnTo>
                  <a:lnTo>
                    <a:pt x="6778752" y="2746248"/>
                  </a:lnTo>
                  <a:lnTo>
                    <a:pt x="6778752" y="1472184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22603" y="784859"/>
              <a:ext cx="7252970" cy="2982595"/>
            </a:xfrm>
            <a:custGeom>
              <a:avLst/>
              <a:gdLst/>
              <a:ahLst/>
              <a:cxnLst/>
              <a:rect l="l" t="t" r="r" b="b"/>
              <a:pathLst>
                <a:path w="7252970" h="2982595">
                  <a:moveTo>
                    <a:pt x="41148" y="2941320"/>
                  </a:moveTo>
                  <a:lnTo>
                    <a:pt x="41148" y="0"/>
                  </a:lnTo>
                </a:path>
                <a:path w="7252970" h="2982595">
                  <a:moveTo>
                    <a:pt x="0" y="2941320"/>
                  </a:moveTo>
                  <a:lnTo>
                    <a:pt x="41148" y="2941320"/>
                  </a:lnTo>
                </a:path>
                <a:path w="7252970" h="2982595">
                  <a:moveTo>
                    <a:pt x="0" y="2450591"/>
                  </a:moveTo>
                  <a:lnTo>
                    <a:pt x="41148" y="2450591"/>
                  </a:lnTo>
                </a:path>
                <a:path w="7252970" h="2982595">
                  <a:moveTo>
                    <a:pt x="0" y="1961388"/>
                  </a:moveTo>
                  <a:lnTo>
                    <a:pt x="41148" y="1961388"/>
                  </a:lnTo>
                </a:path>
                <a:path w="7252970" h="2982595">
                  <a:moveTo>
                    <a:pt x="0" y="1470660"/>
                  </a:moveTo>
                  <a:lnTo>
                    <a:pt x="41148" y="1470660"/>
                  </a:lnTo>
                </a:path>
                <a:path w="7252970" h="2982595">
                  <a:moveTo>
                    <a:pt x="0" y="979931"/>
                  </a:moveTo>
                  <a:lnTo>
                    <a:pt x="41148" y="979931"/>
                  </a:lnTo>
                </a:path>
                <a:path w="7252970" h="2982595">
                  <a:moveTo>
                    <a:pt x="0" y="489203"/>
                  </a:moveTo>
                  <a:lnTo>
                    <a:pt x="41148" y="489203"/>
                  </a:lnTo>
                </a:path>
                <a:path w="7252970" h="2982595">
                  <a:moveTo>
                    <a:pt x="0" y="0"/>
                  </a:moveTo>
                  <a:lnTo>
                    <a:pt x="41148" y="0"/>
                  </a:lnTo>
                </a:path>
                <a:path w="7252970" h="2982595">
                  <a:moveTo>
                    <a:pt x="41148" y="2941320"/>
                  </a:moveTo>
                  <a:lnTo>
                    <a:pt x="7252716" y="2941320"/>
                  </a:lnTo>
                </a:path>
                <a:path w="7252970" h="2982595">
                  <a:moveTo>
                    <a:pt x="41148" y="2941320"/>
                  </a:moveTo>
                  <a:lnTo>
                    <a:pt x="41148" y="2982467"/>
                  </a:lnTo>
                </a:path>
                <a:path w="7252970" h="2982595">
                  <a:moveTo>
                    <a:pt x="762000" y="2941320"/>
                  </a:moveTo>
                  <a:lnTo>
                    <a:pt x="762000" y="2982467"/>
                  </a:lnTo>
                </a:path>
                <a:path w="7252970" h="2982595">
                  <a:moveTo>
                    <a:pt x="1484376" y="2941320"/>
                  </a:moveTo>
                  <a:lnTo>
                    <a:pt x="1484376" y="2982467"/>
                  </a:lnTo>
                </a:path>
                <a:path w="7252970" h="2982595">
                  <a:moveTo>
                    <a:pt x="2205228" y="2941320"/>
                  </a:moveTo>
                  <a:lnTo>
                    <a:pt x="2205228" y="2982467"/>
                  </a:lnTo>
                </a:path>
                <a:path w="7252970" h="2982595">
                  <a:moveTo>
                    <a:pt x="2926080" y="2941320"/>
                  </a:moveTo>
                  <a:lnTo>
                    <a:pt x="2926080" y="2982467"/>
                  </a:lnTo>
                </a:path>
                <a:path w="7252970" h="2982595">
                  <a:moveTo>
                    <a:pt x="3646932" y="2941320"/>
                  </a:moveTo>
                  <a:lnTo>
                    <a:pt x="3646932" y="2982467"/>
                  </a:lnTo>
                </a:path>
                <a:path w="7252970" h="2982595">
                  <a:moveTo>
                    <a:pt x="4367784" y="2941320"/>
                  </a:moveTo>
                  <a:lnTo>
                    <a:pt x="4367784" y="2982467"/>
                  </a:lnTo>
                </a:path>
                <a:path w="7252970" h="2982595">
                  <a:moveTo>
                    <a:pt x="5090160" y="2941320"/>
                  </a:moveTo>
                  <a:lnTo>
                    <a:pt x="5090160" y="2982467"/>
                  </a:lnTo>
                </a:path>
                <a:path w="7252970" h="2982595">
                  <a:moveTo>
                    <a:pt x="5811012" y="2941320"/>
                  </a:moveTo>
                  <a:lnTo>
                    <a:pt x="5811012" y="2982467"/>
                  </a:lnTo>
                </a:path>
                <a:path w="7252970" h="2982595">
                  <a:moveTo>
                    <a:pt x="6531864" y="2941320"/>
                  </a:moveTo>
                  <a:lnTo>
                    <a:pt x="6531864" y="2982467"/>
                  </a:lnTo>
                </a:path>
                <a:path w="7252970" h="2982595">
                  <a:moveTo>
                    <a:pt x="7252716" y="2941320"/>
                  </a:moveTo>
                  <a:lnTo>
                    <a:pt x="7252716" y="2982467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93191" y="689229"/>
            <a:ext cx="166370" cy="3120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60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Century Gothic"/>
                <a:cs typeface="Century Gothic"/>
              </a:rPr>
              <a:t>50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Century Gothic"/>
                <a:cs typeface="Century Gothic"/>
              </a:rPr>
              <a:t>40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Century Gothic"/>
                <a:cs typeface="Century Gothic"/>
              </a:rPr>
              <a:t>30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latin typeface="Century Gothic"/>
                <a:cs typeface="Century Gothic"/>
              </a:rPr>
              <a:t>20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latin typeface="Century Gothic"/>
                <a:cs typeface="Century Gothic"/>
              </a:rPr>
              <a:t>10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2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Century Gothic"/>
              <a:cs typeface="Century Gothic"/>
            </a:endParaRPr>
          </a:p>
          <a:p>
            <a:pPr marL="82550">
              <a:lnSpc>
                <a:spcPct val="100000"/>
              </a:lnSpc>
            </a:pPr>
            <a:r>
              <a:rPr sz="1000" spc="-5" dirty="0"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71142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2011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92629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2012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13735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2013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35222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2014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56328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2015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77815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2016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98921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2017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20154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2018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41642" y="3798189"/>
            <a:ext cx="12141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46100" algn="l"/>
              </a:tabLst>
            </a:pPr>
            <a:r>
              <a:rPr sz="1000" spc="-5" dirty="0">
                <a:latin typeface="Century Gothic"/>
                <a:cs typeface="Century Gothic"/>
              </a:rPr>
              <a:t>2019	1-3</a:t>
            </a:r>
            <a:r>
              <a:rPr sz="1000" spc="-45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кв</a:t>
            </a:r>
            <a:r>
              <a:rPr sz="1000" spc="-30" dirty="0">
                <a:latin typeface="Century Gothic"/>
                <a:cs typeface="Century Gothic"/>
              </a:rPr>
              <a:t> </a:t>
            </a:r>
            <a:r>
              <a:rPr sz="1000" spc="-10" dirty="0">
                <a:latin typeface="Century Gothic"/>
                <a:cs typeface="Century Gothic"/>
              </a:rPr>
              <a:t>2020</a:t>
            </a:r>
            <a:endParaRPr sz="1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2815" y="2610738"/>
            <a:ext cx="2413635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FFFFFF"/>
                </a:solidFill>
                <a:latin typeface="Century Gothic"/>
                <a:cs typeface="Century Gothic"/>
              </a:rPr>
              <a:t>ТРЕХСТОРОННИЙ</a:t>
            </a:r>
            <a:endParaRPr sz="2200">
              <a:latin typeface="Century Gothic"/>
              <a:cs typeface="Century Gothic"/>
            </a:endParaRPr>
          </a:p>
          <a:p>
            <a:pPr marR="5080" algn="r">
              <a:lnSpc>
                <a:spcPct val="100000"/>
              </a:lnSpc>
            </a:pPr>
            <a:r>
              <a:rPr sz="2200" spc="-10" dirty="0">
                <a:solidFill>
                  <a:srgbClr val="FFFFFF"/>
                </a:solidFill>
                <a:latin typeface="Century Gothic"/>
                <a:cs typeface="Century Gothic"/>
              </a:rPr>
              <a:t>ДОГОВОР,</a:t>
            </a:r>
            <a:r>
              <a:rPr sz="2200" spc="-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entury Gothic"/>
                <a:cs typeface="Century Gothic"/>
              </a:rPr>
              <a:t>2018</a:t>
            </a:r>
            <a:endParaRPr sz="2200">
              <a:latin typeface="Century Gothic"/>
              <a:cs typeface="Century Gothic"/>
            </a:endParaRPr>
          </a:p>
          <a:p>
            <a:pPr marR="6350" algn="r">
              <a:lnSpc>
                <a:spcPct val="100000"/>
              </a:lnSpc>
            </a:pPr>
            <a:r>
              <a:rPr sz="2200" spc="-5" dirty="0">
                <a:solidFill>
                  <a:srgbClr val="FFFFFF"/>
                </a:solidFill>
                <a:latin typeface="Century Gothic"/>
                <a:cs typeface="Century Gothic"/>
              </a:rPr>
              <a:t>ГОД</a:t>
            </a:r>
            <a:endParaRPr sz="22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88054" y="1532382"/>
            <a:ext cx="0" cy="3199130"/>
          </a:xfrm>
          <a:custGeom>
            <a:avLst/>
            <a:gdLst/>
            <a:ahLst/>
            <a:cxnLst/>
            <a:rect l="l" t="t" r="r" b="b"/>
            <a:pathLst>
              <a:path h="3199129">
                <a:moveTo>
                  <a:pt x="0" y="0"/>
                </a:moveTo>
                <a:lnTo>
                  <a:pt x="0" y="3198875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14317" y="1010157"/>
            <a:ext cx="4399280" cy="2435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34290" indent="-287020" algn="just">
              <a:lnSpc>
                <a:spcPct val="100000"/>
              </a:lnSpc>
              <a:spcBef>
                <a:spcPts val="105"/>
              </a:spcBef>
            </a:pPr>
            <a:r>
              <a:rPr sz="1600" spc="-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Сектор опеки и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попечительства </a:t>
            </a:r>
            <a:r>
              <a:rPr sz="2000" spc="-5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г.</a:t>
            </a:r>
            <a:r>
              <a:rPr sz="20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Арзамаса</a:t>
            </a:r>
            <a:endParaRPr sz="2000">
              <a:latin typeface="Century Gothic"/>
              <a:cs typeface="Century Gothic"/>
            </a:endParaRPr>
          </a:p>
          <a:p>
            <a:pPr marL="12700" algn="just">
              <a:lnSpc>
                <a:spcPct val="100000"/>
              </a:lnSpc>
              <a:spcBef>
                <a:spcPts val="1080"/>
              </a:spcBef>
            </a:pPr>
            <a:r>
              <a:rPr sz="1600" spc="-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6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ГБУ</a:t>
            </a:r>
            <a:r>
              <a:rPr sz="2000" spc="-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Центр</a:t>
            </a:r>
            <a:r>
              <a:rPr sz="2000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социальной</a:t>
            </a:r>
            <a:r>
              <a:rPr sz="20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помощи</a:t>
            </a:r>
            <a:endParaRPr sz="2000">
              <a:latin typeface="Century Gothic"/>
              <a:cs typeface="Century Gothic"/>
            </a:endParaRPr>
          </a:p>
          <a:p>
            <a:pPr marL="299085" marR="522605" algn="just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семье</a:t>
            </a:r>
            <a:r>
              <a:rPr sz="2000" spc="-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20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детям</a:t>
            </a:r>
            <a:r>
              <a:rPr sz="2000" spc="-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г.</a:t>
            </a:r>
            <a:r>
              <a:rPr sz="20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Арзамаса </a:t>
            </a:r>
            <a:r>
              <a:rPr sz="2000" spc="-5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(отделение сопровождения </a:t>
            </a:r>
            <a:r>
              <a:rPr sz="2000" spc="-5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семьи</a:t>
            </a:r>
            <a:r>
              <a:rPr sz="2000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и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ребенка)</a:t>
            </a:r>
            <a:endParaRPr sz="2000">
              <a:latin typeface="Century Gothic"/>
              <a:cs typeface="Century Gothic"/>
            </a:endParaRPr>
          </a:p>
          <a:p>
            <a:pPr marL="12700" algn="just">
              <a:lnSpc>
                <a:spcPct val="100000"/>
              </a:lnSpc>
              <a:spcBef>
                <a:spcPts val="1085"/>
              </a:spcBef>
            </a:pPr>
            <a:r>
              <a:rPr sz="1600" spc="-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6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Замещающая</a:t>
            </a:r>
            <a:r>
              <a:rPr sz="2000" spc="-8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семья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51478" y="3997833"/>
            <a:ext cx="414972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Договор</a:t>
            </a:r>
            <a:r>
              <a:rPr sz="20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дал</a:t>
            </a:r>
            <a:r>
              <a:rPr sz="20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возможность</a:t>
            </a:r>
            <a:endParaRPr sz="200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сопровождения семей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группы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риска</a:t>
            </a:r>
            <a:r>
              <a:rPr sz="2000" spc="-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по</a:t>
            </a:r>
            <a:r>
              <a:rPr sz="20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насилию</a:t>
            </a:r>
            <a:r>
              <a:rPr sz="20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20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отношении </a:t>
            </a:r>
            <a:r>
              <a:rPr sz="2000" spc="-5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детей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50985" cy="6858000"/>
            <a:chOff x="0" y="0"/>
            <a:chExt cx="9150985" cy="6858000"/>
          </a:xfrm>
        </p:grpSpPr>
        <p:sp>
          <p:nvSpPr>
            <p:cNvPr id="3" name="object 3"/>
            <p:cNvSpPr/>
            <p:nvPr/>
          </p:nvSpPr>
          <p:spPr>
            <a:xfrm>
              <a:off x="6670675" y="3894709"/>
              <a:ext cx="2470785" cy="2658745"/>
            </a:xfrm>
            <a:custGeom>
              <a:avLst/>
              <a:gdLst/>
              <a:ahLst/>
              <a:cxnLst/>
              <a:rect l="l" t="t" r="r" b="b"/>
              <a:pathLst>
                <a:path w="2470784" h="2658745">
                  <a:moveTo>
                    <a:pt x="2470404" y="0"/>
                  </a:moveTo>
                  <a:lnTo>
                    <a:pt x="1714246" y="756158"/>
                  </a:lnTo>
                </a:path>
                <a:path w="2470784" h="2658745">
                  <a:moveTo>
                    <a:pt x="2470404" y="188087"/>
                  </a:moveTo>
                  <a:lnTo>
                    <a:pt x="0" y="2658491"/>
                  </a:lnTo>
                </a:path>
                <a:path w="2470784" h="2658745">
                  <a:moveTo>
                    <a:pt x="2470404" y="266573"/>
                  </a:moveTo>
                  <a:lnTo>
                    <a:pt x="899159" y="1837778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94803" y="4038599"/>
              <a:ext cx="1441450" cy="1504950"/>
            </a:xfrm>
            <a:custGeom>
              <a:avLst/>
              <a:gdLst/>
              <a:ahLst/>
              <a:cxnLst/>
              <a:rect l="l" t="t" r="r" b="b"/>
              <a:pathLst>
                <a:path w="1441450" h="1504950">
                  <a:moveTo>
                    <a:pt x="1441323" y="0"/>
                  </a:moveTo>
                  <a:lnTo>
                    <a:pt x="0" y="1441323"/>
                  </a:lnTo>
                </a:path>
                <a:path w="1441450" h="1504950">
                  <a:moveTo>
                    <a:pt x="1441323" y="457326"/>
                  </a:moveTo>
                  <a:lnTo>
                    <a:pt x="394080" y="1504442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92023" y="4946141"/>
            <a:ext cx="6775450" cy="8077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2920"/>
              </a:lnSpc>
              <a:spcBef>
                <a:spcPts val="459"/>
              </a:spcBef>
            </a:pPr>
            <a:r>
              <a:rPr sz="2700" spc="-5" dirty="0">
                <a:solidFill>
                  <a:srgbClr val="FFFFFF"/>
                </a:solidFill>
                <a:latin typeface="Century Gothic"/>
                <a:cs typeface="Century Gothic"/>
              </a:rPr>
              <a:t>КОЛИЧЕСТВО</a:t>
            </a:r>
            <a:r>
              <a:rPr sz="270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entury Gothic"/>
                <a:cs typeface="Century Gothic"/>
              </a:rPr>
              <a:t>ПРИЕМНЫХ</a:t>
            </a:r>
            <a:r>
              <a:rPr sz="27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Century Gothic"/>
                <a:cs typeface="Century Gothic"/>
              </a:rPr>
              <a:t>ДЕТЕЙ, </a:t>
            </a:r>
            <a:r>
              <a:rPr sz="2700" spc="-5" dirty="0">
                <a:solidFill>
                  <a:srgbClr val="FFFFFF"/>
                </a:solidFill>
                <a:latin typeface="Century Gothic"/>
                <a:cs typeface="Century Gothic"/>
              </a:rPr>
              <a:t> НАХОДЯЩИХСЯ</a:t>
            </a:r>
            <a:r>
              <a:rPr sz="27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entury Gothic"/>
                <a:cs typeface="Century Gothic"/>
              </a:rPr>
              <a:t>НА</a:t>
            </a:r>
            <a:r>
              <a:rPr sz="27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700" spc="-5" dirty="0">
                <a:solidFill>
                  <a:srgbClr val="FFFFFF"/>
                </a:solidFill>
                <a:latin typeface="Century Gothic"/>
                <a:cs typeface="Century Gothic"/>
              </a:rPr>
              <a:t>СОПРОВОЖДЕНИИ</a:t>
            </a:r>
            <a:endParaRPr sz="2700">
              <a:latin typeface="Century Gothic"/>
              <a:cs typeface="Century Gothic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9142095" cy="4572000"/>
            <a:chOff x="0" y="0"/>
            <a:chExt cx="9142095" cy="457200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9142095" cy="4572000"/>
            </a:xfrm>
            <a:custGeom>
              <a:avLst/>
              <a:gdLst/>
              <a:ahLst/>
              <a:cxnLst/>
              <a:rect l="l" t="t" r="r" b="b"/>
              <a:pathLst>
                <a:path w="9142095" h="4572000">
                  <a:moveTo>
                    <a:pt x="0" y="0"/>
                  </a:moveTo>
                  <a:lnTo>
                    <a:pt x="9141587" y="0"/>
                  </a:lnTo>
                  <a:lnTo>
                    <a:pt x="9141587" y="4572000"/>
                  </a:lnTo>
                  <a:lnTo>
                    <a:pt x="0" y="457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3752" y="3303270"/>
              <a:ext cx="7211695" cy="5080"/>
            </a:xfrm>
            <a:custGeom>
              <a:avLst/>
              <a:gdLst/>
              <a:ahLst/>
              <a:cxnLst/>
              <a:rect l="l" t="t" r="r" b="b"/>
              <a:pathLst>
                <a:path w="7211695" h="5079">
                  <a:moveTo>
                    <a:pt x="0" y="4572"/>
                  </a:moveTo>
                  <a:lnTo>
                    <a:pt x="1562099" y="4572"/>
                  </a:lnTo>
                </a:path>
                <a:path w="7211695" h="5079">
                  <a:moveTo>
                    <a:pt x="2043684" y="4572"/>
                  </a:moveTo>
                  <a:lnTo>
                    <a:pt x="2764536" y="4572"/>
                  </a:lnTo>
                </a:path>
                <a:path w="7211695" h="5079">
                  <a:moveTo>
                    <a:pt x="3246120" y="4572"/>
                  </a:moveTo>
                  <a:lnTo>
                    <a:pt x="3966972" y="4572"/>
                  </a:lnTo>
                </a:path>
                <a:path w="7211695" h="5079">
                  <a:moveTo>
                    <a:pt x="4447032" y="4572"/>
                  </a:moveTo>
                  <a:lnTo>
                    <a:pt x="5167884" y="4572"/>
                  </a:lnTo>
                </a:path>
                <a:path w="7211695" h="5079">
                  <a:moveTo>
                    <a:pt x="5649468" y="4572"/>
                  </a:moveTo>
                  <a:lnTo>
                    <a:pt x="6370320" y="4572"/>
                  </a:lnTo>
                </a:path>
                <a:path w="7211695" h="5079">
                  <a:moveTo>
                    <a:pt x="6851904" y="4572"/>
                  </a:moveTo>
                  <a:lnTo>
                    <a:pt x="7211568" y="4572"/>
                  </a:lnTo>
                </a:path>
                <a:path w="7211695" h="5079">
                  <a:moveTo>
                    <a:pt x="0" y="0"/>
                  </a:moveTo>
                  <a:lnTo>
                    <a:pt x="1562099" y="0"/>
                  </a:lnTo>
                </a:path>
                <a:path w="7211695" h="5079">
                  <a:moveTo>
                    <a:pt x="2043684" y="0"/>
                  </a:moveTo>
                  <a:lnTo>
                    <a:pt x="3966972" y="0"/>
                  </a:lnTo>
                </a:path>
                <a:path w="7211695" h="5079">
                  <a:moveTo>
                    <a:pt x="4447032" y="0"/>
                  </a:moveTo>
                  <a:lnTo>
                    <a:pt x="5167884" y="0"/>
                  </a:lnTo>
                </a:path>
                <a:path w="7211695" h="5079">
                  <a:moveTo>
                    <a:pt x="5649468" y="0"/>
                  </a:moveTo>
                  <a:lnTo>
                    <a:pt x="6370320" y="0"/>
                  </a:lnTo>
                </a:path>
                <a:path w="7211695" h="5079">
                  <a:moveTo>
                    <a:pt x="6851904" y="0"/>
                  </a:moveTo>
                  <a:lnTo>
                    <a:pt x="7211568" y="0"/>
                  </a:lnTo>
                </a:path>
              </a:pathLst>
            </a:custGeom>
            <a:ln w="4572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3752" y="2465832"/>
              <a:ext cx="7211695" cy="421005"/>
            </a:xfrm>
            <a:custGeom>
              <a:avLst/>
              <a:gdLst/>
              <a:ahLst/>
              <a:cxnLst/>
              <a:rect l="l" t="t" r="r" b="b"/>
              <a:pathLst>
                <a:path w="7211695" h="421005">
                  <a:moveTo>
                    <a:pt x="0" y="420623"/>
                  </a:moveTo>
                  <a:lnTo>
                    <a:pt x="3966972" y="420623"/>
                  </a:lnTo>
                </a:path>
                <a:path w="7211695" h="421005">
                  <a:moveTo>
                    <a:pt x="4447032" y="420623"/>
                  </a:moveTo>
                  <a:lnTo>
                    <a:pt x="5167884" y="420623"/>
                  </a:lnTo>
                </a:path>
                <a:path w="7211695" h="421005">
                  <a:moveTo>
                    <a:pt x="5649468" y="420623"/>
                  </a:moveTo>
                  <a:lnTo>
                    <a:pt x="6370320" y="420623"/>
                  </a:lnTo>
                </a:path>
                <a:path w="7211695" h="421005">
                  <a:moveTo>
                    <a:pt x="6851904" y="420623"/>
                  </a:moveTo>
                  <a:lnTo>
                    <a:pt x="7211568" y="420623"/>
                  </a:lnTo>
                </a:path>
                <a:path w="7211695" h="421005">
                  <a:moveTo>
                    <a:pt x="0" y="0"/>
                  </a:moveTo>
                  <a:lnTo>
                    <a:pt x="3966972" y="0"/>
                  </a:lnTo>
                </a:path>
                <a:path w="7211695" h="421005">
                  <a:moveTo>
                    <a:pt x="4447032" y="0"/>
                  </a:moveTo>
                  <a:lnTo>
                    <a:pt x="5167884" y="0"/>
                  </a:lnTo>
                </a:path>
                <a:path w="7211695" h="421005">
                  <a:moveTo>
                    <a:pt x="5649468" y="0"/>
                  </a:moveTo>
                  <a:lnTo>
                    <a:pt x="6370320" y="0"/>
                  </a:lnTo>
                </a:path>
                <a:path w="7211695" h="421005">
                  <a:moveTo>
                    <a:pt x="6851904" y="0"/>
                  </a:moveTo>
                  <a:lnTo>
                    <a:pt x="7211568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63752" y="2042922"/>
              <a:ext cx="7211695" cy="5080"/>
            </a:xfrm>
            <a:custGeom>
              <a:avLst/>
              <a:gdLst/>
              <a:ahLst/>
              <a:cxnLst/>
              <a:rect l="l" t="t" r="r" b="b"/>
              <a:pathLst>
                <a:path w="7211695" h="5080">
                  <a:moveTo>
                    <a:pt x="0" y="4572"/>
                  </a:moveTo>
                  <a:lnTo>
                    <a:pt x="5167884" y="4572"/>
                  </a:lnTo>
                </a:path>
                <a:path w="7211695" h="5080">
                  <a:moveTo>
                    <a:pt x="5649468" y="4572"/>
                  </a:moveTo>
                  <a:lnTo>
                    <a:pt x="6370320" y="4572"/>
                  </a:lnTo>
                </a:path>
                <a:path w="7211695" h="5080">
                  <a:moveTo>
                    <a:pt x="6851904" y="4572"/>
                  </a:moveTo>
                  <a:lnTo>
                    <a:pt x="7211568" y="4572"/>
                  </a:lnTo>
                </a:path>
                <a:path w="7211695" h="5080">
                  <a:moveTo>
                    <a:pt x="0" y="0"/>
                  </a:moveTo>
                  <a:lnTo>
                    <a:pt x="5167884" y="0"/>
                  </a:lnTo>
                </a:path>
                <a:path w="7211695" h="5080">
                  <a:moveTo>
                    <a:pt x="5649468" y="0"/>
                  </a:moveTo>
                  <a:lnTo>
                    <a:pt x="6370320" y="0"/>
                  </a:lnTo>
                </a:path>
                <a:path w="7211695" h="5080">
                  <a:moveTo>
                    <a:pt x="6851904" y="0"/>
                  </a:moveTo>
                  <a:lnTo>
                    <a:pt x="7211568" y="0"/>
                  </a:lnTo>
                </a:path>
              </a:pathLst>
            </a:custGeom>
            <a:ln w="4572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63752" y="1203960"/>
              <a:ext cx="7211695" cy="421005"/>
            </a:xfrm>
            <a:custGeom>
              <a:avLst/>
              <a:gdLst/>
              <a:ahLst/>
              <a:cxnLst/>
              <a:rect l="l" t="t" r="r" b="b"/>
              <a:pathLst>
                <a:path w="7211695" h="421005">
                  <a:moveTo>
                    <a:pt x="0" y="420624"/>
                  </a:moveTo>
                  <a:lnTo>
                    <a:pt x="6370320" y="420624"/>
                  </a:lnTo>
                </a:path>
                <a:path w="7211695" h="421005">
                  <a:moveTo>
                    <a:pt x="6851904" y="420624"/>
                  </a:moveTo>
                  <a:lnTo>
                    <a:pt x="7211568" y="420624"/>
                  </a:lnTo>
                </a:path>
                <a:path w="7211695" h="421005">
                  <a:moveTo>
                    <a:pt x="0" y="0"/>
                  </a:moveTo>
                  <a:lnTo>
                    <a:pt x="6370320" y="0"/>
                  </a:lnTo>
                </a:path>
                <a:path w="7211695" h="421005">
                  <a:moveTo>
                    <a:pt x="6851904" y="0"/>
                  </a:moveTo>
                  <a:lnTo>
                    <a:pt x="7211568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3752" y="784859"/>
              <a:ext cx="7211695" cy="0"/>
            </a:xfrm>
            <a:custGeom>
              <a:avLst/>
              <a:gdLst/>
              <a:ahLst/>
              <a:cxnLst/>
              <a:rect l="l" t="t" r="r" b="b"/>
              <a:pathLst>
                <a:path w="7211695">
                  <a:moveTo>
                    <a:pt x="0" y="0"/>
                  </a:moveTo>
                  <a:lnTo>
                    <a:pt x="7211568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24940" y="1036319"/>
              <a:ext cx="6490970" cy="2689860"/>
            </a:xfrm>
            <a:custGeom>
              <a:avLst/>
              <a:gdLst/>
              <a:ahLst/>
              <a:cxnLst/>
              <a:rect l="l" t="t" r="r" b="b"/>
              <a:pathLst>
                <a:path w="6490970" h="2689860">
                  <a:moveTo>
                    <a:pt x="480060" y="2269236"/>
                  </a:moveTo>
                  <a:lnTo>
                    <a:pt x="0" y="2269236"/>
                  </a:lnTo>
                  <a:lnTo>
                    <a:pt x="0" y="2689860"/>
                  </a:lnTo>
                  <a:lnTo>
                    <a:pt x="480060" y="2689860"/>
                  </a:lnTo>
                  <a:lnTo>
                    <a:pt x="480060" y="2269236"/>
                  </a:lnTo>
                  <a:close/>
                </a:path>
                <a:path w="6490970" h="2689860">
                  <a:moveTo>
                    <a:pt x="1682496" y="2017776"/>
                  </a:moveTo>
                  <a:lnTo>
                    <a:pt x="1200912" y="2017776"/>
                  </a:lnTo>
                  <a:lnTo>
                    <a:pt x="1200912" y="2689860"/>
                  </a:lnTo>
                  <a:lnTo>
                    <a:pt x="1682496" y="2689860"/>
                  </a:lnTo>
                  <a:lnTo>
                    <a:pt x="1682496" y="2017776"/>
                  </a:lnTo>
                  <a:close/>
                </a:path>
                <a:path w="6490970" h="2689860">
                  <a:moveTo>
                    <a:pt x="2884932" y="2269236"/>
                  </a:moveTo>
                  <a:lnTo>
                    <a:pt x="2403348" y="2269236"/>
                  </a:lnTo>
                  <a:lnTo>
                    <a:pt x="2403348" y="2689860"/>
                  </a:lnTo>
                  <a:lnTo>
                    <a:pt x="2884932" y="2689860"/>
                  </a:lnTo>
                  <a:lnTo>
                    <a:pt x="2884932" y="2269236"/>
                  </a:lnTo>
                  <a:close/>
                </a:path>
                <a:path w="6490970" h="2689860">
                  <a:moveTo>
                    <a:pt x="4085844" y="1008888"/>
                  </a:moveTo>
                  <a:lnTo>
                    <a:pt x="3605784" y="1008888"/>
                  </a:lnTo>
                  <a:lnTo>
                    <a:pt x="3605784" y="2689860"/>
                  </a:lnTo>
                  <a:lnTo>
                    <a:pt x="4085844" y="2689860"/>
                  </a:lnTo>
                  <a:lnTo>
                    <a:pt x="4085844" y="1008888"/>
                  </a:lnTo>
                  <a:close/>
                </a:path>
                <a:path w="6490970" h="2689860">
                  <a:moveTo>
                    <a:pt x="5288280" y="672084"/>
                  </a:moveTo>
                  <a:lnTo>
                    <a:pt x="4806696" y="672084"/>
                  </a:lnTo>
                  <a:lnTo>
                    <a:pt x="4806696" y="2689860"/>
                  </a:lnTo>
                  <a:lnTo>
                    <a:pt x="5288280" y="2689860"/>
                  </a:lnTo>
                  <a:lnTo>
                    <a:pt x="5288280" y="672084"/>
                  </a:lnTo>
                  <a:close/>
                </a:path>
                <a:path w="6490970" h="2689860">
                  <a:moveTo>
                    <a:pt x="6490716" y="0"/>
                  </a:moveTo>
                  <a:lnTo>
                    <a:pt x="6009132" y="0"/>
                  </a:lnTo>
                  <a:lnTo>
                    <a:pt x="6009132" y="2689860"/>
                  </a:lnTo>
                  <a:lnTo>
                    <a:pt x="6490716" y="2689860"/>
                  </a:lnTo>
                  <a:lnTo>
                    <a:pt x="6490716" y="0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22603" y="784859"/>
              <a:ext cx="7252970" cy="2982595"/>
            </a:xfrm>
            <a:custGeom>
              <a:avLst/>
              <a:gdLst/>
              <a:ahLst/>
              <a:cxnLst/>
              <a:rect l="l" t="t" r="r" b="b"/>
              <a:pathLst>
                <a:path w="7252970" h="2982595">
                  <a:moveTo>
                    <a:pt x="41148" y="2941320"/>
                  </a:moveTo>
                  <a:lnTo>
                    <a:pt x="41148" y="0"/>
                  </a:lnTo>
                </a:path>
                <a:path w="7252970" h="2982595">
                  <a:moveTo>
                    <a:pt x="0" y="2941320"/>
                  </a:moveTo>
                  <a:lnTo>
                    <a:pt x="41148" y="2941320"/>
                  </a:lnTo>
                </a:path>
                <a:path w="7252970" h="2982595">
                  <a:moveTo>
                    <a:pt x="0" y="2520695"/>
                  </a:moveTo>
                  <a:lnTo>
                    <a:pt x="41148" y="2520695"/>
                  </a:lnTo>
                </a:path>
                <a:path w="7252970" h="2982595">
                  <a:moveTo>
                    <a:pt x="0" y="2101595"/>
                  </a:moveTo>
                  <a:lnTo>
                    <a:pt x="41148" y="2101595"/>
                  </a:lnTo>
                </a:path>
                <a:path w="7252970" h="2982595">
                  <a:moveTo>
                    <a:pt x="0" y="1680972"/>
                  </a:moveTo>
                  <a:lnTo>
                    <a:pt x="41148" y="1680972"/>
                  </a:lnTo>
                </a:path>
                <a:path w="7252970" h="2982595">
                  <a:moveTo>
                    <a:pt x="0" y="1260348"/>
                  </a:moveTo>
                  <a:lnTo>
                    <a:pt x="41148" y="1260348"/>
                  </a:lnTo>
                </a:path>
                <a:path w="7252970" h="2982595">
                  <a:moveTo>
                    <a:pt x="0" y="839724"/>
                  </a:moveTo>
                  <a:lnTo>
                    <a:pt x="41148" y="839724"/>
                  </a:lnTo>
                </a:path>
                <a:path w="7252970" h="2982595">
                  <a:moveTo>
                    <a:pt x="0" y="419100"/>
                  </a:moveTo>
                  <a:lnTo>
                    <a:pt x="41148" y="419100"/>
                  </a:lnTo>
                </a:path>
                <a:path w="7252970" h="2982595">
                  <a:moveTo>
                    <a:pt x="0" y="0"/>
                  </a:moveTo>
                  <a:lnTo>
                    <a:pt x="41148" y="0"/>
                  </a:lnTo>
                </a:path>
                <a:path w="7252970" h="2982595">
                  <a:moveTo>
                    <a:pt x="41148" y="2941320"/>
                  </a:moveTo>
                  <a:lnTo>
                    <a:pt x="7252716" y="2941320"/>
                  </a:lnTo>
                </a:path>
                <a:path w="7252970" h="2982595">
                  <a:moveTo>
                    <a:pt x="41148" y="2941320"/>
                  </a:moveTo>
                  <a:lnTo>
                    <a:pt x="41148" y="2982467"/>
                  </a:lnTo>
                </a:path>
                <a:path w="7252970" h="2982595">
                  <a:moveTo>
                    <a:pt x="1243584" y="2941320"/>
                  </a:moveTo>
                  <a:lnTo>
                    <a:pt x="1243584" y="2982467"/>
                  </a:lnTo>
                </a:path>
                <a:path w="7252970" h="2982595">
                  <a:moveTo>
                    <a:pt x="2444496" y="2941320"/>
                  </a:moveTo>
                  <a:lnTo>
                    <a:pt x="2444496" y="2982467"/>
                  </a:lnTo>
                </a:path>
                <a:path w="7252970" h="2982595">
                  <a:moveTo>
                    <a:pt x="3646932" y="2941320"/>
                  </a:moveTo>
                  <a:lnTo>
                    <a:pt x="3646932" y="2982467"/>
                  </a:lnTo>
                </a:path>
                <a:path w="7252970" h="2982595">
                  <a:moveTo>
                    <a:pt x="4849368" y="2941320"/>
                  </a:moveTo>
                  <a:lnTo>
                    <a:pt x="4849368" y="2982467"/>
                  </a:lnTo>
                </a:path>
                <a:path w="7252970" h="2982595">
                  <a:moveTo>
                    <a:pt x="6051804" y="2941320"/>
                  </a:moveTo>
                  <a:lnTo>
                    <a:pt x="6051804" y="2982467"/>
                  </a:lnTo>
                </a:path>
                <a:path w="7252970" h="2982595">
                  <a:moveTo>
                    <a:pt x="7252716" y="2941320"/>
                  </a:moveTo>
                  <a:lnTo>
                    <a:pt x="7252716" y="2982467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93191" y="689229"/>
            <a:ext cx="166370" cy="3120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35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latin typeface="Century Gothic"/>
                <a:cs typeface="Century Gothic"/>
              </a:rPr>
              <a:t>30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Century Gothic"/>
                <a:cs typeface="Century Gothic"/>
              </a:rPr>
              <a:t>25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Century Gothic"/>
                <a:cs typeface="Century Gothic"/>
              </a:rPr>
              <a:t>20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Century Gothic"/>
                <a:cs typeface="Century Gothic"/>
              </a:rPr>
              <a:t>15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latin typeface="Century Gothic"/>
                <a:cs typeface="Century Gothic"/>
              </a:rPr>
              <a:t>10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Century Gothic"/>
              <a:cs typeface="Century Gothic"/>
            </a:endParaRPr>
          </a:p>
          <a:p>
            <a:pPr marL="82550">
              <a:lnSpc>
                <a:spcPct val="100000"/>
              </a:lnSpc>
            </a:pPr>
            <a:r>
              <a:rPr sz="1000" spc="-5" dirty="0">
                <a:latin typeface="Century Gothic"/>
                <a:cs typeface="Century Gothic"/>
              </a:rPr>
              <a:t>5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Century Gothic"/>
              <a:cs typeface="Century Gothic"/>
            </a:endParaRPr>
          </a:p>
          <a:p>
            <a:pPr marL="82550">
              <a:lnSpc>
                <a:spcPct val="100000"/>
              </a:lnSpc>
            </a:pPr>
            <a:r>
              <a:rPr sz="1000" spc="-5" dirty="0"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11935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2015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13989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2016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16426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2017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18608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2018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20790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2019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22844" y="3798189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2020</a:t>
            </a:r>
            <a:endParaRPr sz="1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50985" cy="6858000"/>
            <a:chOff x="0" y="0"/>
            <a:chExt cx="9150985" cy="6858000"/>
          </a:xfrm>
        </p:grpSpPr>
        <p:sp>
          <p:nvSpPr>
            <p:cNvPr id="3" name="object 3"/>
            <p:cNvSpPr/>
            <p:nvPr/>
          </p:nvSpPr>
          <p:spPr>
            <a:xfrm>
              <a:off x="6670675" y="3894709"/>
              <a:ext cx="2470785" cy="2658745"/>
            </a:xfrm>
            <a:custGeom>
              <a:avLst/>
              <a:gdLst/>
              <a:ahLst/>
              <a:cxnLst/>
              <a:rect l="l" t="t" r="r" b="b"/>
              <a:pathLst>
                <a:path w="2470784" h="2658745">
                  <a:moveTo>
                    <a:pt x="2470404" y="0"/>
                  </a:moveTo>
                  <a:lnTo>
                    <a:pt x="1714246" y="756158"/>
                  </a:lnTo>
                </a:path>
                <a:path w="2470784" h="2658745">
                  <a:moveTo>
                    <a:pt x="2470404" y="188087"/>
                  </a:moveTo>
                  <a:lnTo>
                    <a:pt x="0" y="2658491"/>
                  </a:lnTo>
                </a:path>
                <a:path w="2470784" h="2658745">
                  <a:moveTo>
                    <a:pt x="2470404" y="266573"/>
                  </a:moveTo>
                  <a:lnTo>
                    <a:pt x="899159" y="1837778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94803" y="4038599"/>
              <a:ext cx="1441450" cy="1504950"/>
            </a:xfrm>
            <a:custGeom>
              <a:avLst/>
              <a:gdLst/>
              <a:ahLst/>
              <a:cxnLst/>
              <a:rect l="l" t="t" r="r" b="b"/>
              <a:pathLst>
                <a:path w="1441450" h="1504950">
                  <a:moveTo>
                    <a:pt x="1441323" y="0"/>
                  </a:moveTo>
                  <a:lnTo>
                    <a:pt x="0" y="1441323"/>
                  </a:lnTo>
                </a:path>
                <a:path w="1441450" h="1504950">
                  <a:moveTo>
                    <a:pt x="1441323" y="457326"/>
                  </a:moveTo>
                  <a:lnTo>
                    <a:pt x="394080" y="1504442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524" y="4622291"/>
              <a:ext cx="7278624" cy="5821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524" y="5049011"/>
              <a:ext cx="1321308" cy="5821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28344" y="5049011"/>
              <a:ext cx="4480559" cy="5821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2524" y="5475731"/>
              <a:ext cx="3669791" cy="58216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92023" y="4717541"/>
            <a:ext cx="672465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Результаты</a:t>
            </a:r>
            <a:r>
              <a:rPr sz="2800" spc="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entury Gothic"/>
                <a:cs typeface="Century Gothic"/>
              </a:rPr>
              <a:t>обследования</a:t>
            </a:r>
            <a:r>
              <a:rPr sz="2800" spc="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родителей. </a:t>
            </a:r>
            <a:r>
              <a:rPr sz="2800" spc="-7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Тест</a:t>
            </a:r>
            <a:r>
              <a:rPr sz="28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семейной</a:t>
            </a:r>
            <a:r>
              <a:rPr sz="2800" spc="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динамики,</a:t>
            </a:r>
            <a:endParaRPr sz="2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Холмогорова</a:t>
            </a:r>
            <a:r>
              <a:rPr sz="28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entury Gothic"/>
                <a:cs typeface="Century Gothic"/>
              </a:rPr>
              <a:t>А.Б.</a:t>
            </a:r>
            <a:endParaRPr sz="2800">
              <a:latin typeface="Century Gothic"/>
              <a:cs typeface="Century Gothic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0"/>
            <a:ext cx="9142095" cy="4572000"/>
            <a:chOff x="0" y="0"/>
            <a:chExt cx="9142095" cy="457200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9142095" cy="4572000"/>
            </a:xfrm>
            <a:custGeom>
              <a:avLst/>
              <a:gdLst/>
              <a:ahLst/>
              <a:cxnLst/>
              <a:rect l="l" t="t" r="r" b="b"/>
              <a:pathLst>
                <a:path w="9142095" h="4572000">
                  <a:moveTo>
                    <a:pt x="0" y="0"/>
                  </a:moveTo>
                  <a:lnTo>
                    <a:pt x="9141587" y="0"/>
                  </a:lnTo>
                  <a:lnTo>
                    <a:pt x="9141587" y="4572000"/>
                  </a:lnTo>
                  <a:lnTo>
                    <a:pt x="0" y="457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3752" y="1203960"/>
              <a:ext cx="7211695" cy="2101850"/>
            </a:xfrm>
            <a:custGeom>
              <a:avLst/>
              <a:gdLst/>
              <a:ahLst/>
              <a:cxnLst/>
              <a:rect l="l" t="t" r="r" b="b"/>
              <a:pathLst>
                <a:path w="7211695" h="2101850">
                  <a:moveTo>
                    <a:pt x="0" y="2101595"/>
                  </a:moveTo>
                  <a:lnTo>
                    <a:pt x="541019" y="2101595"/>
                  </a:lnTo>
                </a:path>
                <a:path w="7211695" h="2101850">
                  <a:moveTo>
                    <a:pt x="1261872" y="2101595"/>
                  </a:moveTo>
                  <a:lnTo>
                    <a:pt x="2343912" y="2101595"/>
                  </a:lnTo>
                </a:path>
                <a:path w="7211695" h="2101850">
                  <a:moveTo>
                    <a:pt x="3064764" y="2101595"/>
                  </a:moveTo>
                  <a:lnTo>
                    <a:pt x="4146804" y="2101595"/>
                  </a:lnTo>
                </a:path>
                <a:path w="7211695" h="2101850">
                  <a:moveTo>
                    <a:pt x="4867656" y="2101595"/>
                  </a:moveTo>
                  <a:lnTo>
                    <a:pt x="5949696" y="2101595"/>
                  </a:lnTo>
                </a:path>
                <a:path w="7211695" h="2101850">
                  <a:moveTo>
                    <a:pt x="6670548" y="2101595"/>
                  </a:moveTo>
                  <a:lnTo>
                    <a:pt x="7211568" y="2101595"/>
                  </a:lnTo>
                </a:path>
                <a:path w="7211695" h="2101850">
                  <a:moveTo>
                    <a:pt x="0" y="1682495"/>
                  </a:moveTo>
                  <a:lnTo>
                    <a:pt x="541019" y="1682495"/>
                  </a:lnTo>
                </a:path>
                <a:path w="7211695" h="2101850">
                  <a:moveTo>
                    <a:pt x="1261872" y="1682495"/>
                  </a:moveTo>
                  <a:lnTo>
                    <a:pt x="2343912" y="1682495"/>
                  </a:lnTo>
                </a:path>
                <a:path w="7211695" h="2101850">
                  <a:moveTo>
                    <a:pt x="3064764" y="1682495"/>
                  </a:moveTo>
                  <a:lnTo>
                    <a:pt x="4146804" y="1682495"/>
                  </a:lnTo>
                </a:path>
                <a:path w="7211695" h="2101850">
                  <a:moveTo>
                    <a:pt x="4867656" y="1682495"/>
                  </a:moveTo>
                  <a:lnTo>
                    <a:pt x="5949696" y="1682495"/>
                  </a:lnTo>
                </a:path>
                <a:path w="7211695" h="2101850">
                  <a:moveTo>
                    <a:pt x="6670548" y="1682495"/>
                  </a:moveTo>
                  <a:lnTo>
                    <a:pt x="7211568" y="1682495"/>
                  </a:lnTo>
                </a:path>
                <a:path w="7211695" h="2101850">
                  <a:moveTo>
                    <a:pt x="0" y="1261872"/>
                  </a:moveTo>
                  <a:lnTo>
                    <a:pt x="541019" y="1261872"/>
                  </a:lnTo>
                </a:path>
                <a:path w="7211695" h="2101850">
                  <a:moveTo>
                    <a:pt x="1261872" y="1261872"/>
                  </a:moveTo>
                  <a:lnTo>
                    <a:pt x="2343912" y="1261872"/>
                  </a:lnTo>
                </a:path>
                <a:path w="7211695" h="2101850">
                  <a:moveTo>
                    <a:pt x="3064764" y="1261872"/>
                  </a:moveTo>
                  <a:lnTo>
                    <a:pt x="4146804" y="1261872"/>
                  </a:lnTo>
                </a:path>
                <a:path w="7211695" h="2101850">
                  <a:moveTo>
                    <a:pt x="4867656" y="1261872"/>
                  </a:moveTo>
                  <a:lnTo>
                    <a:pt x="5949696" y="1261872"/>
                  </a:lnTo>
                </a:path>
                <a:path w="7211695" h="2101850">
                  <a:moveTo>
                    <a:pt x="6670548" y="1261872"/>
                  </a:moveTo>
                  <a:lnTo>
                    <a:pt x="7211568" y="1261872"/>
                  </a:lnTo>
                </a:path>
                <a:path w="7211695" h="2101850">
                  <a:moveTo>
                    <a:pt x="0" y="841248"/>
                  </a:moveTo>
                  <a:lnTo>
                    <a:pt x="541019" y="841248"/>
                  </a:lnTo>
                </a:path>
                <a:path w="7211695" h="2101850">
                  <a:moveTo>
                    <a:pt x="1261872" y="841248"/>
                  </a:moveTo>
                  <a:lnTo>
                    <a:pt x="2343912" y="841248"/>
                  </a:lnTo>
                </a:path>
                <a:path w="7211695" h="2101850">
                  <a:moveTo>
                    <a:pt x="3064764" y="841248"/>
                  </a:moveTo>
                  <a:lnTo>
                    <a:pt x="4146804" y="841248"/>
                  </a:lnTo>
                </a:path>
                <a:path w="7211695" h="2101850">
                  <a:moveTo>
                    <a:pt x="4867656" y="841248"/>
                  </a:moveTo>
                  <a:lnTo>
                    <a:pt x="5949696" y="841248"/>
                  </a:lnTo>
                </a:path>
                <a:path w="7211695" h="2101850">
                  <a:moveTo>
                    <a:pt x="6670548" y="841248"/>
                  </a:moveTo>
                  <a:lnTo>
                    <a:pt x="7211568" y="841248"/>
                  </a:lnTo>
                </a:path>
                <a:path w="7211695" h="2101850">
                  <a:moveTo>
                    <a:pt x="0" y="420624"/>
                  </a:moveTo>
                  <a:lnTo>
                    <a:pt x="541019" y="420624"/>
                  </a:lnTo>
                </a:path>
                <a:path w="7211695" h="2101850">
                  <a:moveTo>
                    <a:pt x="1261872" y="420624"/>
                  </a:moveTo>
                  <a:lnTo>
                    <a:pt x="2343912" y="420624"/>
                  </a:lnTo>
                </a:path>
                <a:path w="7211695" h="2101850">
                  <a:moveTo>
                    <a:pt x="3064764" y="420624"/>
                  </a:moveTo>
                  <a:lnTo>
                    <a:pt x="5949696" y="420624"/>
                  </a:lnTo>
                </a:path>
                <a:path w="7211695" h="2101850">
                  <a:moveTo>
                    <a:pt x="6670548" y="420624"/>
                  </a:moveTo>
                  <a:lnTo>
                    <a:pt x="7211568" y="420624"/>
                  </a:lnTo>
                </a:path>
                <a:path w="7211695" h="2101850">
                  <a:moveTo>
                    <a:pt x="0" y="0"/>
                  </a:moveTo>
                  <a:lnTo>
                    <a:pt x="541019" y="0"/>
                  </a:lnTo>
                </a:path>
                <a:path w="7211695" h="2101850">
                  <a:moveTo>
                    <a:pt x="1261872" y="0"/>
                  </a:moveTo>
                  <a:lnTo>
                    <a:pt x="2343912" y="0"/>
                  </a:lnTo>
                </a:path>
                <a:path w="7211695" h="2101850">
                  <a:moveTo>
                    <a:pt x="3064764" y="0"/>
                  </a:moveTo>
                  <a:lnTo>
                    <a:pt x="7211568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3752" y="784859"/>
              <a:ext cx="7211695" cy="0"/>
            </a:xfrm>
            <a:custGeom>
              <a:avLst/>
              <a:gdLst/>
              <a:ahLst/>
              <a:cxnLst/>
              <a:rect l="l" t="t" r="r" b="b"/>
              <a:pathLst>
                <a:path w="7211695">
                  <a:moveTo>
                    <a:pt x="0" y="0"/>
                  </a:moveTo>
                  <a:lnTo>
                    <a:pt x="7211568" y="0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04772" y="993647"/>
              <a:ext cx="6129655" cy="2733040"/>
            </a:xfrm>
            <a:custGeom>
              <a:avLst/>
              <a:gdLst/>
              <a:ahLst/>
              <a:cxnLst/>
              <a:rect l="l" t="t" r="r" b="b"/>
              <a:pathLst>
                <a:path w="6129655" h="2733040">
                  <a:moveTo>
                    <a:pt x="720852" y="0"/>
                  </a:moveTo>
                  <a:lnTo>
                    <a:pt x="0" y="0"/>
                  </a:lnTo>
                  <a:lnTo>
                    <a:pt x="0" y="2732532"/>
                  </a:lnTo>
                  <a:lnTo>
                    <a:pt x="720852" y="2732532"/>
                  </a:lnTo>
                  <a:lnTo>
                    <a:pt x="720852" y="0"/>
                  </a:lnTo>
                  <a:close/>
                </a:path>
                <a:path w="6129655" h="2733040">
                  <a:moveTo>
                    <a:pt x="2523744" y="169164"/>
                  </a:moveTo>
                  <a:lnTo>
                    <a:pt x="1802892" y="169164"/>
                  </a:lnTo>
                  <a:lnTo>
                    <a:pt x="1802892" y="2732532"/>
                  </a:lnTo>
                  <a:lnTo>
                    <a:pt x="2523744" y="2732532"/>
                  </a:lnTo>
                  <a:lnTo>
                    <a:pt x="2523744" y="169164"/>
                  </a:lnTo>
                  <a:close/>
                </a:path>
                <a:path w="6129655" h="2733040">
                  <a:moveTo>
                    <a:pt x="4326636" y="967740"/>
                  </a:moveTo>
                  <a:lnTo>
                    <a:pt x="3605784" y="967740"/>
                  </a:lnTo>
                  <a:lnTo>
                    <a:pt x="3605784" y="2732532"/>
                  </a:lnTo>
                  <a:lnTo>
                    <a:pt x="4326636" y="2732532"/>
                  </a:lnTo>
                  <a:lnTo>
                    <a:pt x="4326636" y="967740"/>
                  </a:lnTo>
                  <a:close/>
                </a:path>
                <a:path w="6129655" h="2733040">
                  <a:moveTo>
                    <a:pt x="6129528" y="589788"/>
                  </a:moveTo>
                  <a:lnTo>
                    <a:pt x="5408676" y="589788"/>
                  </a:lnTo>
                  <a:lnTo>
                    <a:pt x="5408676" y="2732532"/>
                  </a:lnTo>
                  <a:lnTo>
                    <a:pt x="6129528" y="2732532"/>
                  </a:lnTo>
                  <a:lnTo>
                    <a:pt x="6129528" y="589788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22603" y="784859"/>
              <a:ext cx="7252970" cy="2982595"/>
            </a:xfrm>
            <a:custGeom>
              <a:avLst/>
              <a:gdLst/>
              <a:ahLst/>
              <a:cxnLst/>
              <a:rect l="l" t="t" r="r" b="b"/>
              <a:pathLst>
                <a:path w="7252970" h="2982595">
                  <a:moveTo>
                    <a:pt x="41148" y="2941320"/>
                  </a:moveTo>
                  <a:lnTo>
                    <a:pt x="41148" y="0"/>
                  </a:lnTo>
                </a:path>
                <a:path w="7252970" h="2982595">
                  <a:moveTo>
                    <a:pt x="0" y="2941320"/>
                  </a:moveTo>
                  <a:lnTo>
                    <a:pt x="41148" y="2941320"/>
                  </a:lnTo>
                </a:path>
                <a:path w="7252970" h="2982595">
                  <a:moveTo>
                    <a:pt x="0" y="2520695"/>
                  </a:moveTo>
                  <a:lnTo>
                    <a:pt x="41148" y="2520695"/>
                  </a:lnTo>
                </a:path>
                <a:path w="7252970" h="2982595">
                  <a:moveTo>
                    <a:pt x="0" y="2101595"/>
                  </a:moveTo>
                  <a:lnTo>
                    <a:pt x="41148" y="2101595"/>
                  </a:lnTo>
                </a:path>
                <a:path w="7252970" h="2982595">
                  <a:moveTo>
                    <a:pt x="0" y="1680972"/>
                  </a:moveTo>
                  <a:lnTo>
                    <a:pt x="41148" y="1680972"/>
                  </a:lnTo>
                </a:path>
                <a:path w="7252970" h="2982595">
                  <a:moveTo>
                    <a:pt x="0" y="1260348"/>
                  </a:moveTo>
                  <a:lnTo>
                    <a:pt x="41148" y="1260348"/>
                  </a:lnTo>
                </a:path>
                <a:path w="7252970" h="2982595">
                  <a:moveTo>
                    <a:pt x="0" y="839724"/>
                  </a:moveTo>
                  <a:lnTo>
                    <a:pt x="41148" y="839724"/>
                  </a:lnTo>
                </a:path>
                <a:path w="7252970" h="2982595">
                  <a:moveTo>
                    <a:pt x="0" y="419100"/>
                  </a:moveTo>
                  <a:lnTo>
                    <a:pt x="41148" y="419100"/>
                  </a:lnTo>
                </a:path>
                <a:path w="7252970" h="2982595">
                  <a:moveTo>
                    <a:pt x="0" y="0"/>
                  </a:moveTo>
                  <a:lnTo>
                    <a:pt x="41148" y="0"/>
                  </a:lnTo>
                </a:path>
                <a:path w="7252970" h="2982595">
                  <a:moveTo>
                    <a:pt x="41148" y="2941320"/>
                  </a:moveTo>
                  <a:lnTo>
                    <a:pt x="7252716" y="2941320"/>
                  </a:lnTo>
                </a:path>
                <a:path w="7252970" h="2982595">
                  <a:moveTo>
                    <a:pt x="41148" y="2941320"/>
                  </a:moveTo>
                  <a:lnTo>
                    <a:pt x="41148" y="2982467"/>
                  </a:lnTo>
                </a:path>
                <a:path w="7252970" h="2982595">
                  <a:moveTo>
                    <a:pt x="1844039" y="2941320"/>
                  </a:moveTo>
                  <a:lnTo>
                    <a:pt x="1844039" y="2982467"/>
                  </a:lnTo>
                </a:path>
                <a:path w="7252970" h="2982595">
                  <a:moveTo>
                    <a:pt x="3646932" y="2941320"/>
                  </a:moveTo>
                  <a:lnTo>
                    <a:pt x="3646932" y="2982467"/>
                  </a:lnTo>
                </a:path>
                <a:path w="7252970" h="2982595">
                  <a:moveTo>
                    <a:pt x="5449824" y="2941320"/>
                  </a:moveTo>
                  <a:lnTo>
                    <a:pt x="5449824" y="2982467"/>
                  </a:lnTo>
                </a:path>
                <a:path w="7252970" h="2982595">
                  <a:moveTo>
                    <a:pt x="7252716" y="2941320"/>
                  </a:moveTo>
                  <a:lnTo>
                    <a:pt x="7252716" y="2982467"/>
                  </a:lnTo>
                </a:path>
              </a:pathLst>
            </a:custGeom>
            <a:ln w="9144">
              <a:solidFill>
                <a:srgbClr val="AEAE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93191" y="689229"/>
            <a:ext cx="166370" cy="3120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70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latin typeface="Century Gothic"/>
                <a:cs typeface="Century Gothic"/>
              </a:rPr>
              <a:t>60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Century Gothic"/>
                <a:cs typeface="Century Gothic"/>
              </a:rPr>
              <a:t>50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Century Gothic"/>
                <a:cs typeface="Century Gothic"/>
              </a:rPr>
              <a:t>40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latin typeface="Century Gothic"/>
                <a:cs typeface="Century Gothic"/>
              </a:rPr>
              <a:t>30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latin typeface="Century Gothic"/>
                <a:cs typeface="Century Gothic"/>
              </a:rPr>
              <a:t>20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latin typeface="Century Gothic"/>
                <a:cs typeface="Century Gothic"/>
              </a:rPr>
              <a:t>10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Century Gothic"/>
              <a:cs typeface="Century Gothic"/>
            </a:endParaRPr>
          </a:p>
          <a:p>
            <a:pPr marL="82550">
              <a:lnSpc>
                <a:spcPct val="100000"/>
              </a:lnSpc>
            </a:pPr>
            <a:r>
              <a:rPr sz="1000" spc="-5" dirty="0"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58594" y="3798189"/>
            <a:ext cx="10128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аф</a:t>
            </a:r>
            <a:r>
              <a:rPr sz="1000" spc="-10" dirty="0">
                <a:latin typeface="Century Gothic"/>
                <a:cs typeface="Century Gothic"/>
              </a:rPr>
              <a:t> </a:t>
            </a:r>
            <a:r>
              <a:rPr sz="1000" spc="-5" dirty="0">
                <a:latin typeface="Century Gothic"/>
                <a:cs typeface="Century Gothic"/>
              </a:rPr>
              <a:t>воспр</a:t>
            </a:r>
            <a:r>
              <a:rPr sz="1000" spc="-10" dirty="0">
                <a:latin typeface="Century Gothic"/>
                <a:cs typeface="Century Gothic"/>
              </a:rPr>
              <a:t>иятие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62680" y="3798189"/>
            <a:ext cx="1212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entury Gothic"/>
                <a:cs typeface="Century Gothic"/>
              </a:rPr>
              <a:t>э</a:t>
            </a:r>
            <a:r>
              <a:rPr sz="1000" spc="-5" dirty="0">
                <a:latin typeface="Century Gothic"/>
                <a:cs typeface="Century Gothic"/>
              </a:rPr>
              <a:t>м</a:t>
            </a:r>
            <a:r>
              <a:rPr sz="1000" spc="-10" dirty="0">
                <a:latin typeface="Century Gothic"/>
                <a:cs typeface="Century Gothic"/>
              </a:rPr>
              <a:t>о</a:t>
            </a:r>
            <a:r>
              <a:rPr sz="1000" spc="-5" dirty="0">
                <a:latin typeface="Century Gothic"/>
                <a:cs typeface="Century Gothic"/>
              </a:rPr>
              <a:t>ц</a:t>
            </a:r>
            <a:r>
              <a:rPr sz="1000" spc="-10" dirty="0">
                <a:latin typeface="Century Gothic"/>
                <a:cs typeface="Century Gothic"/>
              </a:rPr>
              <a:t>ио</a:t>
            </a:r>
            <a:r>
              <a:rPr sz="1000" spc="-5" dirty="0">
                <a:latin typeface="Century Gothic"/>
                <a:cs typeface="Century Gothic"/>
              </a:rPr>
              <a:t>на</a:t>
            </a:r>
            <a:r>
              <a:rPr sz="1000" spc="-10" dirty="0">
                <a:latin typeface="Century Gothic"/>
                <a:cs typeface="Century Gothic"/>
              </a:rPr>
              <a:t>ль</a:t>
            </a:r>
            <a:r>
              <a:rPr sz="1000" spc="-5" dirty="0">
                <a:latin typeface="Century Gothic"/>
                <a:cs typeface="Century Gothic"/>
              </a:rPr>
              <a:t>н</a:t>
            </a:r>
            <a:r>
              <a:rPr sz="1000" spc="-10" dirty="0">
                <a:latin typeface="Century Gothic"/>
                <a:cs typeface="Century Gothic"/>
              </a:rPr>
              <a:t>о</a:t>
            </a:r>
            <a:r>
              <a:rPr sz="1000" spc="-5" dirty="0">
                <a:latin typeface="Century Gothic"/>
                <a:cs typeface="Century Gothic"/>
              </a:rPr>
              <a:t>мть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73802" y="3798189"/>
            <a:ext cx="5956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к</a:t>
            </a:r>
            <a:r>
              <a:rPr sz="1000" spc="-10" dirty="0">
                <a:latin typeface="Century Gothic"/>
                <a:cs typeface="Century Gothic"/>
              </a:rPr>
              <a:t>о</a:t>
            </a:r>
            <a:r>
              <a:rPr sz="1000" spc="-5" dirty="0">
                <a:latin typeface="Century Gothic"/>
                <a:cs typeface="Century Gothic"/>
              </a:rPr>
              <a:t>нт</a:t>
            </a:r>
            <a:r>
              <a:rPr sz="1000" dirty="0">
                <a:latin typeface="Century Gothic"/>
                <a:cs typeface="Century Gothic"/>
              </a:rPr>
              <a:t>р</a:t>
            </a:r>
            <a:r>
              <a:rPr sz="1000" spc="-10" dirty="0">
                <a:latin typeface="Century Gothic"/>
                <a:cs typeface="Century Gothic"/>
              </a:rPr>
              <a:t>оль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72731" y="3798189"/>
            <a:ext cx="10039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entury Gothic"/>
                <a:cs typeface="Century Gothic"/>
              </a:rPr>
              <a:t>к</a:t>
            </a:r>
            <a:r>
              <a:rPr sz="1000" spc="-10" dirty="0">
                <a:latin typeface="Century Gothic"/>
                <a:cs typeface="Century Gothic"/>
              </a:rPr>
              <a:t>о</a:t>
            </a:r>
            <a:r>
              <a:rPr sz="1000" spc="-5" dirty="0">
                <a:latin typeface="Century Gothic"/>
                <a:cs typeface="Century Gothic"/>
              </a:rPr>
              <a:t>мм</a:t>
            </a:r>
            <a:r>
              <a:rPr sz="1000" spc="-10" dirty="0">
                <a:latin typeface="Century Gothic"/>
                <a:cs typeface="Century Gothic"/>
              </a:rPr>
              <a:t>у</a:t>
            </a:r>
            <a:r>
              <a:rPr sz="1000" spc="-5" dirty="0">
                <a:latin typeface="Century Gothic"/>
                <a:cs typeface="Century Gothic"/>
              </a:rPr>
              <a:t>н</a:t>
            </a:r>
            <a:r>
              <a:rPr sz="1000" spc="-10" dirty="0">
                <a:latin typeface="Century Gothic"/>
                <a:cs typeface="Century Gothic"/>
              </a:rPr>
              <a:t>ик</a:t>
            </a:r>
            <a:r>
              <a:rPr sz="1000" spc="-5" dirty="0">
                <a:latin typeface="Century Gothic"/>
                <a:cs typeface="Century Gothic"/>
              </a:rPr>
              <a:t>ац</a:t>
            </a:r>
            <a:r>
              <a:rPr sz="1000" spc="-10" dirty="0">
                <a:latin typeface="Century Gothic"/>
                <a:cs typeface="Century Gothic"/>
              </a:rPr>
              <a:t>и</a:t>
            </a:r>
            <a:r>
              <a:rPr sz="1000" spc="-5" dirty="0">
                <a:latin typeface="Century Gothic"/>
                <a:cs typeface="Century Gothic"/>
              </a:rPr>
              <a:t>и</a:t>
            </a:r>
            <a:endParaRPr sz="1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6991" y="2347086"/>
            <a:ext cx="2531745" cy="153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255" algn="r">
              <a:lnSpc>
                <a:spcPts val="205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ИДЕНТИФИЦИРУЕМЫЕ</a:t>
            </a:r>
            <a:endParaRPr sz="1800">
              <a:latin typeface="Century Gothic"/>
              <a:cs typeface="Century Gothic"/>
            </a:endParaRPr>
          </a:p>
          <a:p>
            <a:pPr marL="480059" marR="5080" indent="467995" algn="r">
              <a:lnSpc>
                <a:spcPct val="90000"/>
              </a:lnSpc>
              <a:spcBef>
                <a:spcPts val="105"/>
              </a:spcBef>
            </a:pP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РОДИ</a:t>
            </a:r>
            <a:r>
              <a:rPr sz="1800" spc="-15" dirty="0">
                <a:solidFill>
                  <a:srgbClr val="FFFFFF"/>
                </a:solidFill>
                <a:latin typeface="Century Gothic"/>
                <a:cs typeface="Century Gothic"/>
              </a:rPr>
              <a:t>Т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Е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Л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Я</a:t>
            </a:r>
            <a:r>
              <a:rPr sz="1800" spc="15" dirty="0">
                <a:solidFill>
                  <a:srgbClr val="FFFFFF"/>
                </a:solidFill>
                <a:latin typeface="Century Gothic"/>
                <a:cs typeface="Century Gothic"/>
              </a:rPr>
              <a:t>М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И  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ПРОБЛЕМЫ</a:t>
            </a:r>
            <a:r>
              <a:rPr sz="1800" spc="-9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ДЕТЕЙ </a:t>
            </a:r>
            <a:r>
              <a:rPr sz="1800" spc="-4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(ЛИЧНОСТНЫЕ</a:t>
            </a:r>
            <a:r>
              <a:rPr sz="180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18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ПОВЕДЕНЧЕСКИЕ 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entury Gothic"/>
                <a:cs typeface="Century Gothic"/>
              </a:rPr>
              <a:t>ОСОБЕННОСТИ)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88054" y="1532382"/>
            <a:ext cx="0" cy="3199130"/>
          </a:xfrm>
          <a:custGeom>
            <a:avLst/>
            <a:gdLst/>
            <a:ahLst/>
            <a:cxnLst/>
            <a:rect l="l" t="t" r="r" b="b"/>
            <a:pathLst>
              <a:path h="3199129">
                <a:moveTo>
                  <a:pt x="0" y="0"/>
                </a:moveTo>
                <a:lnTo>
                  <a:pt x="0" y="3198875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14317" y="872997"/>
            <a:ext cx="43967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</a:pPr>
            <a:r>
              <a:rPr sz="1900" spc="15" dirty="0">
                <a:latin typeface="Wingdings 3"/>
                <a:cs typeface="Wingdings 3"/>
              </a:rPr>
              <a:t></a:t>
            </a:r>
            <a:r>
              <a:rPr sz="1900" spc="15" dirty="0">
                <a:latin typeface="Times New Roman"/>
                <a:cs typeface="Times New Roman"/>
              </a:rPr>
              <a:t> </a:t>
            </a:r>
            <a:r>
              <a:rPr sz="2400" dirty="0"/>
              <a:t>Неподчинение </a:t>
            </a:r>
            <a:r>
              <a:rPr sz="2400" spc="-5" dirty="0"/>
              <a:t>родителям, </a:t>
            </a:r>
            <a:r>
              <a:rPr sz="2400" spc="-650" dirty="0"/>
              <a:t> </a:t>
            </a:r>
            <a:r>
              <a:rPr sz="2400" spc="-5" dirty="0"/>
              <a:t>агрессивность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4317" y="1604505"/>
            <a:ext cx="4469765" cy="3333750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1900" spc="20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9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уход</a:t>
            </a:r>
            <a:r>
              <a:rPr sz="2400" spc="-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из</a:t>
            </a:r>
            <a:r>
              <a:rPr sz="2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дома,</a:t>
            </a:r>
            <a:endParaRPr sz="2400">
              <a:latin typeface="Century Gothic"/>
              <a:cs typeface="Century Gothic"/>
            </a:endParaRPr>
          </a:p>
          <a:p>
            <a:pPr marL="299085" marR="1024890" indent="-287020">
              <a:lnSpc>
                <a:spcPct val="100000"/>
              </a:lnSpc>
              <a:spcBef>
                <a:spcPts val="1175"/>
              </a:spcBef>
            </a:pPr>
            <a:r>
              <a:rPr sz="1900" spc="1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9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воровство</a:t>
            </a:r>
            <a:r>
              <a:rPr sz="24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24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семье</a:t>
            </a:r>
            <a:r>
              <a:rPr sz="2400" spc="-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и </a:t>
            </a:r>
            <a:r>
              <a:rPr sz="2400" spc="-6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магазине,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  <a:tabLst>
                <a:tab pos="381000" algn="l"/>
              </a:tabLst>
            </a:pPr>
            <a:r>
              <a:rPr sz="1900" spc="20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900" spc="2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употребление</a:t>
            </a:r>
            <a:r>
              <a:rPr sz="2400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ПАВ,</a:t>
            </a:r>
            <a:endParaRPr sz="24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381000" algn="l"/>
              </a:tabLst>
            </a:pPr>
            <a:r>
              <a:rPr sz="1900" spc="1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900" spc="15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поджоги,</a:t>
            </a:r>
            <a:endParaRPr sz="2400">
              <a:latin typeface="Century Gothic"/>
              <a:cs typeface="Century Gothic"/>
            </a:endParaRPr>
          </a:p>
          <a:p>
            <a:pPr marL="299085" marR="5080" indent="-287020">
              <a:lnSpc>
                <a:spcPct val="100000"/>
              </a:lnSpc>
              <a:spcBef>
                <a:spcPts val="1175"/>
              </a:spcBef>
              <a:tabLst>
                <a:tab pos="381000" algn="l"/>
              </a:tabLst>
            </a:pPr>
            <a:r>
              <a:rPr sz="1900" spc="1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900" spc="15" dirty="0">
                <a:solidFill>
                  <a:srgbClr val="FFFFFF"/>
                </a:solidFill>
                <a:latin typeface="Times New Roman"/>
                <a:cs typeface="Times New Roman"/>
              </a:rPr>
              <a:t>		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асоциальное поведение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в </a:t>
            </a:r>
            <a:r>
              <a:rPr sz="2400" spc="-6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саду,</a:t>
            </a:r>
            <a:r>
              <a:rPr sz="2400" spc="-5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школе,</a:t>
            </a:r>
            <a:r>
              <a:rPr sz="24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техникуме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140" y="4749546"/>
            <a:ext cx="602869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РЕЗУЛЬТАТЫ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ОБСЛЕДОВАНИЯ </a:t>
            </a:r>
            <a:r>
              <a:rPr sz="3200" spc="-8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ДЕТЕЙ</a:t>
            </a:r>
            <a:endParaRPr sz="3200">
              <a:latin typeface="Century Gothic"/>
              <a:cs typeface="Century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41247" y="670559"/>
            <a:ext cx="6111240" cy="2158365"/>
            <a:chOff x="841247" y="670559"/>
            <a:chExt cx="6111240" cy="2158365"/>
          </a:xfrm>
        </p:grpSpPr>
        <p:sp>
          <p:nvSpPr>
            <p:cNvPr id="4" name="object 4"/>
            <p:cNvSpPr/>
            <p:nvPr/>
          </p:nvSpPr>
          <p:spPr>
            <a:xfrm>
              <a:off x="882395" y="2485643"/>
              <a:ext cx="1313815" cy="0"/>
            </a:xfrm>
            <a:custGeom>
              <a:avLst/>
              <a:gdLst/>
              <a:ahLst/>
              <a:cxnLst/>
              <a:rect l="l" t="t" r="r" b="b"/>
              <a:pathLst>
                <a:path w="1313814">
                  <a:moveTo>
                    <a:pt x="0" y="0"/>
                  </a:moveTo>
                  <a:lnTo>
                    <a:pt x="303275" y="0"/>
                  </a:lnTo>
                </a:path>
                <a:path w="1313814">
                  <a:moveTo>
                    <a:pt x="707135" y="0"/>
                  </a:moveTo>
                  <a:lnTo>
                    <a:pt x="1313687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82395" y="2181606"/>
              <a:ext cx="1313815" cy="5080"/>
            </a:xfrm>
            <a:custGeom>
              <a:avLst/>
              <a:gdLst/>
              <a:ahLst/>
              <a:cxnLst/>
              <a:rect l="l" t="t" r="r" b="b"/>
              <a:pathLst>
                <a:path w="1313814" h="5080">
                  <a:moveTo>
                    <a:pt x="0" y="4572"/>
                  </a:moveTo>
                  <a:lnTo>
                    <a:pt x="1313687" y="4572"/>
                  </a:lnTo>
                </a:path>
                <a:path w="1313814" h="5080">
                  <a:moveTo>
                    <a:pt x="0" y="0"/>
                  </a:moveTo>
                  <a:lnTo>
                    <a:pt x="1313687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85671" y="2183892"/>
              <a:ext cx="403860" cy="603885"/>
            </a:xfrm>
            <a:custGeom>
              <a:avLst/>
              <a:gdLst/>
              <a:ahLst/>
              <a:cxnLst/>
              <a:rect l="l" t="t" r="r" b="b"/>
              <a:pathLst>
                <a:path w="403859" h="603885">
                  <a:moveTo>
                    <a:pt x="403859" y="0"/>
                  </a:moveTo>
                  <a:lnTo>
                    <a:pt x="0" y="0"/>
                  </a:lnTo>
                  <a:lnTo>
                    <a:pt x="0" y="603504"/>
                  </a:lnTo>
                  <a:lnTo>
                    <a:pt x="403859" y="603504"/>
                  </a:lnTo>
                  <a:lnTo>
                    <a:pt x="403859" y="0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99943" y="2485643"/>
              <a:ext cx="608330" cy="0"/>
            </a:xfrm>
            <a:custGeom>
              <a:avLst/>
              <a:gdLst/>
              <a:ahLst/>
              <a:cxnLst/>
              <a:rect l="l" t="t" r="r" b="b"/>
              <a:pathLst>
                <a:path w="608330">
                  <a:moveTo>
                    <a:pt x="0" y="0"/>
                  </a:moveTo>
                  <a:lnTo>
                    <a:pt x="608076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99943" y="2181606"/>
              <a:ext cx="608330" cy="5080"/>
            </a:xfrm>
            <a:custGeom>
              <a:avLst/>
              <a:gdLst/>
              <a:ahLst/>
              <a:cxnLst/>
              <a:rect l="l" t="t" r="r" b="b"/>
              <a:pathLst>
                <a:path w="608330" h="5080">
                  <a:moveTo>
                    <a:pt x="0" y="4572"/>
                  </a:moveTo>
                  <a:lnTo>
                    <a:pt x="608076" y="4572"/>
                  </a:lnTo>
                </a:path>
                <a:path w="608330" h="5080">
                  <a:moveTo>
                    <a:pt x="0" y="0"/>
                  </a:moveTo>
                  <a:lnTo>
                    <a:pt x="608076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82395" y="1580387"/>
              <a:ext cx="2326005" cy="302260"/>
            </a:xfrm>
            <a:custGeom>
              <a:avLst/>
              <a:gdLst/>
              <a:ahLst/>
              <a:cxnLst/>
              <a:rect l="l" t="t" r="r" b="b"/>
              <a:pathLst>
                <a:path w="2326005" h="302260">
                  <a:moveTo>
                    <a:pt x="0" y="301751"/>
                  </a:moveTo>
                  <a:lnTo>
                    <a:pt x="1313687" y="301751"/>
                  </a:lnTo>
                </a:path>
                <a:path w="2326005" h="302260">
                  <a:moveTo>
                    <a:pt x="1717548" y="301751"/>
                  </a:moveTo>
                  <a:lnTo>
                    <a:pt x="2325624" y="301751"/>
                  </a:lnTo>
                </a:path>
                <a:path w="2326005" h="302260">
                  <a:moveTo>
                    <a:pt x="0" y="0"/>
                  </a:moveTo>
                  <a:lnTo>
                    <a:pt x="1313687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99943" y="1578101"/>
              <a:ext cx="3641090" cy="5080"/>
            </a:xfrm>
            <a:custGeom>
              <a:avLst/>
              <a:gdLst/>
              <a:ahLst/>
              <a:cxnLst/>
              <a:rect l="l" t="t" r="r" b="b"/>
              <a:pathLst>
                <a:path w="3641090" h="5080">
                  <a:moveTo>
                    <a:pt x="0" y="4572"/>
                  </a:moveTo>
                  <a:lnTo>
                    <a:pt x="3640835" y="4572"/>
                  </a:lnTo>
                </a:path>
                <a:path w="3641090" h="5080">
                  <a:moveTo>
                    <a:pt x="0" y="0"/>
                  </a:moveTo>
                  <a:lnTo>
                    <a:pt x="3640835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82395" y="976884"/>
              <a:ext cx="6065520" cy="302260"/>
            </a:xfrm>
            <a:custGeom>
              <a:avLst/>
              <a:gdLst/>
              <a:ahLst/>
              <a:cxnLst/>
              <a:rect l="l" t="t" r="r" b="b"/>
              <a:pathLst>
                <a:path w="6065520" h="302259">
                  <a:moveTo>
                    <a:pt x="0" y="301751"/>
                  </a:moveTo>
                  <a:lnTo>
                    <a:pt x="1313687" y="301751"/>
                  </a:lnTo>
                </a:path>
                <a:path w="6065520" h="302259">
                  <a:moveTo>
                    <a:pt x="1717548" y="301751"/>
                  </a:moveTo>
                  <a:lnTo>
                    <a:pt x="6065520" y="301751"/>
                  </a:lnTo>
                </a:path>
                <a:path w="6065520" h="302259">
                  <a:moveTo>
                    <a:pt x="0" y="0"/>
                  </a:moveTo>
                  <a:lnTo>
                    <a:pt x="1313687" y="0"/>
                  </a:lnTo>
                </a:path>
                <a:path w="6065520" h="302259">
                  <a:moveTo>
                    <a:pt x="1717548" y="0"/>
                  </a:moveTo>
                  <a:lnTo>
                    <a:pt x="606552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96083" y="826007"/>
              <a:ext cx="403860" cy="1961514"/>
            </a:xfrm>
            <a:custGeom>
              <a:avLst/>
              <a:gdLst/>
              <a:ahLst/>
              <a:cxnLst/>
              <a:rect l="l" t="t" r="r" b="b"/>
              <a:pathLst>
                <a:path w="403860" h="1961514">
                  <a:moveTo>
                    <a:pt x="403860" y="0"/>
                  </a:moveTo>
                  <a:lnTo>
                    <a:pt x="0" y="0"/>
                  </a:lnTo>
                  <a:lnTo>
                    <a:pt x="0" y="1961388"/>
                  </a:lnTo>
                  <a:lnTo>
                    <a:pt x="403860" y="1961388"/>
                  </a:lnTo>
                  <a:lnTo>
                    <a:pt x="403860" y="0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11880" y="2485643"/>
              <a:ext cx="607060" cy="0"/>
            </a:xfrm>
            <a:custGeom>
              <a:avLst/>
              <a:gdLst/>
              <a:ahLst/>
              <a:cxnLst/>
              <a:rect l="l" t="t" r="r" b="b"/>
              <a:pathLst>
                <a:path w="607060">
                  <a:moveTo>
                    <a:pt x="0" y="0"/>
                  </a:moveTo>
                  <a:lnTo>
                    <a:pt x="606552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11880" y="2181606"/>
              <a:ext cx="607060" cy="5080"/>
            </a:xfrm>
            <a:custGeom>
              <a:avLst/>
              <a:gdLst/>
              <a:ahLst/>
              <a:cxnLst/>
              <a:rect l="l" t="t" r="r" b="b"/>
              <a:pathLst>
                <a:path w="607060" h="5080">
                  <a:moveTo>
                    <a:pt x="0" y="4572"/>
                  </a:moveTo>
                  <a:lnTo>
                    <a:pt x="606552" y="4572"/>
                  </a:lnTo>
                </a:path>
                <a:path w="607060" h="5080">
                  <a:moveTo>
                    <a:pt x="0" y="0"/>
                  </a:moveTo>
                  <a:lnTo>
                    <a:pt x="6065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11880" y="1882140"/>
              <a:ext cx="607060" cy="0"/>
            </a:xfrm>
            <a:custGeom>
              <a:avLst/>
              <a:gdLst/>
              <a:ahLst/>
              <a:cxnLst/>
              <a:rect l="l" t="t" r="r" b="b"/>
              <a:pathLst>
                <a:path w="607060">
                  <a:moveTo>
                    <a:pt x="0" y="0"/>
                  </a:moveTo>
                  <a:lnTo>
                    <a:pt x="606552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08019" y="1731263"/>
              <a:ext cx="403860" cy="1056640"/>
            </a:xfrm>
            <a:custGeom>
              <a:avLst/>
              <a:gdLst/>
              <a:ahLst/>
              <a:cxnLst/>
              <a:rect l="l" t="t" r="r" b="b"/>
              <a:pathLst>
                <a:path w="403860" h="1056639">
                  <a:moveTo>
                    <a:pt x="403859" y="0"/>
                  </a:moveTo>
                  <a:lnTo>
                    <a:pt x="0" y="0"/>
                  </a:lnTo>
                  <a:lnTo>
                    <a:pt x="0" y="1056132"/>
                  </a:lnTo>
                  <a:lnTo>
                    <a:pt x="403859" y="1056132"/>
                  </a:lnTo>
                  <a:lnTo>
                    <a:pt x="403859" y="0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22291" y="2485643"/>
              <a:ext cx="607060" cy="0"/>
            </a:xfrm>
            <a:custGeom>
              <a:avLst/>
              <a:gdLst/>
              <a:ahLst/>
              <a:cxnLst/>
              <a:rect l="l" t="t" r="r" b="b"/>
              <a:pathLst>
                <a:path w="607060">
                  <a:moveTo>
                    <a:pt x="0" y="0"/>
                  </a:moveTo>
                  <a:lnTo>
                    <a:pt x="606552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22291" y="2181606"/>
              <a:ext cx="607060" cy="5080"/>
            </a:xfrm>
            <a:custGeom>
              <a:avLst/>
              <a:gdLst/>
              <a:ahLst/>
              <a:cxnLst/>
              <a:rect l="l" t="t" r="r" b="b"/>
              <a:pathLst>
                <a:path w="607060" h="5080">
                  <a:moveTo>
                    <a:pt x="0" y="4572"/>
                  </a:moveTo>
                  <a:lnTo>
                    <a:pt x="606552" y="4572"/>
                  </a:lnTo>
                </a:path>
                <a:path w="607060" h="5080">
                  <a:moveTo>
                    <a:pt x="0" y="0"/>
                  </a:moveTo>
                  <a:lnTo>
                    <a:pt x="606552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22291" y="1882140"/>
              <a:ext cx="607060" cy="0"/>
            </a:xfrm>
            <a:custGeom>
              <a:avLst/>
              <a:gdLst/>
              <a:ahLst/>
              <a:cxnLst/>
              <a:rect l="l" t="t" r="r" b="b"/>
              <a:pathLst>
                <a:path w="607060">
                  <a:moveTo>
                    <a:pt x="0" y="0"/>
                  </a:moveTo>
                  <a:lnTo>
                    <a:pt x="606552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18432" y="1580387"/>
              <a:ext cx="403860" cy="1207135"/>
            </a:xfrm>
            <a:custGeom>
              <a:avLst/>
              <a:gdLst/>
              <a:ahLst/>
              <a:cxnLst/>
              <a:rect l="l" t="t" r="r" b="b"/>
              <a:pathLst>
                <a:path w="403860" h="1207135">
                  <a:moveTo>
                    <a:pt x="403859" y="0"/>
                  </a:moveTo>
                  <a:lnTo>
                    <a:pt x="0" y="0"/>
                  </a:lnTo>
                  <a:lnTo>
                    <a:pt x="0" y="1207008"/>
                  </a:lnTo>
                  <a:lnTo>
                    <a:pt x="403859" y="1207008"/>
                  </a:lnTo>
                  <a:lnTo>
                    <a:pt x="403859" y="0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34227" y="2485643"/>
              <a:ext cx="607060" cy="0"/>
            </a:xfrm>
            <a:custGeom>
              <a:avLst/>
              <a:gdLst/>
              <a:ahLst/>
              <a:cxnLst/>
              <a:rect l="l" t="t" r="r" b="b"/>
              <a:pathLst>
                <a:path w="607060">
                  <a:moveTo>
                    <a:pt x="0" y="0"/>
                  </a:moveTo>
                  <a:lnTo>
                    <a:pt x="606551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34227" y="2181606"/>
              <a:ext cx="607060" cy="5080"/>
            </a:xfrm>
            <a:custGeom>
              <a:avLst/>
              <a:gdLst/>
              <a:ahLst/>
              <a:cxnLst/>
              <a:rect l="l" t="t" r="r" b="b"/>
              <a:pathLst>
                <a:path w="607060" h="5080">
                  <a:moveTo>
                    <a:pt x="0" y="4572"/>
                  </a:moveTo>
                  <a:lnTo>
                    <a:pt x="606551" y="4572"/>
                  </a:lnTo>
                </a:path>
                <a:path w="607060" h="5080">
                  <a:moveTo>
                    <a:pt x="0" y="0"/>
                  </a:moveTo>
                  <a:lnTo>
                    <a:pt x="606551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34227" y="1882140"/>
              <a:ext cx="607060" cy="0"/>
            </a:xfrm>
            <a:custGeom>
              <a:avLst/>
              <a:gdLst/>
              <a:ahLst/>
              <a:cxnLst/>
              <a:rect l="l" t="t" r="r" b="b"/>
              <a:pathLst>
                <a:path w="607060">
                  <a:moveTo>
                    <a:pt x="0" y="0"/>
                  </a:moveTo>
                  <a:lnTo>
                    <a:pt x="606551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28844" y="1821179"/>
              <a:ext cx="405765" cy="966469"/>
            </a:xfrm>
            <a:custGeom>
              <a:avLst/>
              <a:gdLst/>
              <a:ahLst/>
              <a:cxnLst/>
              <a:rect l="l" t="t" r="r" b="b"/>
              <a:pathLst>
                <a:path w="405764" h="966469">
                  <a:moveTo>
                    <a:pt x="405383" y="0"/>
                  </a:moveTo>
                  <a:lnTo>
                    <a:pt x="0" y="0"/>
                  </a:lnTo>
                  <a:lnTo>
                    <a:pt x="0" y="966216"/>
                  </a:lnTo>
                  <a:lnTo>
                    <a:pt x="405383" y="966216"/>
                  </a:lnTo>
                  <a:lnTo>
                    <a:pt x="405383" y="0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644639" y="2485643"/>
              <a:ext cx="303530" cy="0"/>
            </a:xfrm>
            <a:custGeom>
              <a:avLst/>
              <a:gdLst/>
              <a:ahLst/>
              <a:cxnLst/>
              <a:rect l="l" t="t" r="r" b="b"/>
              <a:pathLst>
                <a:path w="303529">
                  <a:moveTo>
                    <a:pt x="0" y="0"/>
                  </a:moveTo>
                  <a:lnTo>
                    <a:pt x="303275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644639" y="2181606"/>
              <a:ext cx="303530" cy="5080"/>
            </a:xfrm>
            <a:custGeom>
              <a:avLst/>
              <a:gdLst/>
              <a:ahLst/>
              <a:cxnLst/>
              <a:rect l="l" t="t" r="r" b="b"/>
              <a:pathLst>
                <a:path w="303529" h="5080">
                  <a:moveTo>
                    <a:pt x="0" y="4572"/>
                  </a:moveTo>
                  <a:lnTo>
                    <a:pt x="303275" y="4572"/>
                  </a:lnTo>
                </a:path>
                <a:path w="303529" h="5080">
                  <a:moveTo>
                    <a:pt x="0" y="0"/>
                  </a:moveTo>
                  <a:lnTo>
                    <a:pt x="303275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644639" y="1882140"/>
              <a:ext cx="303530" cy="0"/>
            </a:xfrm>
            <a:custGeom>
              <a:avLst/>
              <a:gdLst/>
              <a:ahLst/>
              <a:cxnLst/>
              <a:rect l="l" t="t" r="r" b="b"/>
              <a:pathLst>
                <a:path w="303529">
                  <a:moveTo>
                    <a:pt x="0" y="0"/>
                  </a:moveTo>
                  <a:lnTo>
                    <a:pt x="303275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644639" y="1578101"/>
              <a:ext cx="303530" cy="5080"/>
            </a:xfrm>
            <a:custGeom>
              <a:avLst/>
              <a:gdLst/>
              <a:ahLst/>
              <a:cxnLst/>
              <a:rect l="l" t="t" r="r" b="b"/>
              <a:pathLst>
                <a:path w="303529" h="5080">
                  <a:moveTo>
                    <a:pt x="0" y="4572"/>
                  </a:moveTo>
                  <a:lnTo>
                    <a:pt x="303275" y="4572"/>
                  </a:lnTo>
                </a:path>
                <a:path w="303529" h="5080">
                  <a:moveTo>
                    <a:pt x="0" y="0"/>
                  </a:moveTo>
                  <a:lnTo>
                    <a:pt x="303275" y="0"/>
                  </a:lnTo>
                </a:path>
              </a:pathLst>
            </a:custGeom>
            <a:ln w="45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40780" y="1488948"/>
              <a:ext cx="403860" cy="1298575"/>
            </a:xfrm>
            <a:custGeom>
              <a:avLst/>
              <a:gdLst/>
              <a:ahLst/>
              <a:cxnLst/>
              <a:rect l="l" t="t" r="r" b="b"/>
              <a:pathLst>
                <a:path w="403859" h="1298575">
                  <a:moveTo>
                    <a:pt x="403860" y="0"/>
                  </a:moveTo>
                  <a:lnTo>
                    <a:pt x="0" y="0"/>
                  </a:lnTo>
                  <a:lnTo>
                    <a:pt x="0" y="1298448"/>
                  </a:lnTo>
                  <a:lnTo>
                    <a:pt x="403860" y="1298448"/>
                  </a:lnTo>
                  <a:lnTo>
                    <a:pt x="403860" y="0"/>
                  </a:lnTo>
                  <a:close/>
                </a:path>
              </a:pathLst>
            </a:custGeom>
            <a:solidFill>
              <a:srgbClr val="042E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41247" y="675131"/>
              <a:ext cx="6106795" cy="2153920"/>
            </a:xfrm>
            <a:custGeom>
              <a:avLst/>
              <a:gdLst/>
              <a:ahLst/>
              <a:cxnLst/>
              <a:rect l="l" t="t" r="r" b="b"/>
              <a:pathLst>
                <a:path w="6106795" h="2153920">
                  <a:moveTo>
                    <a:pt x="41148" y="0"/>
                  </a:moveTo>
                  <a:lnTo>
                    <a:pt x="6106668" y="0"/>
                  </a:lnTo>
                </a:path>
                <a:path w="6106795" h="2153920">
                  <a:moveTo>
                    <a:pt x="41148" y="2112264"/>
                  </a:moveTo>
                  <a:lnTo>
                    <a:pt x="41148" y="0"/>
                  </a:lnTo>
                </a:path>
                <a:path w="6106795" h="2153920">
                  <a:moveTo>
                    <a:pt x="0" y="2112264"/>
                  </a:moveTo>
                  <a:lnTo>
                    <a:pt x="41148" y="2112264"/>
                  </a:lnTo>
                </a:path>
                <a:path w="6106795" h="2153920">
                  <a:moveTo>
                    <a:pt x="0" y="1810512"/>
                  </a:moveTo>
                  <a:lnTo>
                    <a:pt x="41148" y="1810512"/>
                  </a:lnTo>
                </a:path>
                <a:path w="6106795" h="2153920">
                  <a:moveTo>
                    <a:pt x="0" y="1508759"/>
                  </a:moveTo>
                  <a:lnTo>
                    <a:pt x="41148" y="1508759"/>
                  </a:lnTo>
                </a:path>
                <a:path w="6106795" h="2153920">
                  <a:moveTo>
                    <a:pt x="0" y="1207007"/>
                  </a:moveTo>
                  <a:lnTo>
                    <a:pt x="41148" y="1207007"/>
                  </a:lnTo>
                </a:path>
                <a:path w="6106795" h="2153920">
                  <a:moveTo>
                    <a:pt x="0" y="905255"/>
                  </a:moveTo>
                  <a:lnTo>
                    <a:pt x="41148" y="905255"/>
                  </a:lnTo>
                </a:path>
                <a:path w="6106795" h="2153920">
                  <a:moveTo>
                    <a:pt x="0" y="603503"/>
                  </a:moveTo>
                  <a:lnTo>
                    <a:pt x="41148" y="603503"/>
                  </a:lnTo>
                </a:path>
                <a:path w="6106795" h="2153920">
                  <a:moveTo>
                    <a:pt x="0" y="301751"/>
                  </a:moveTo>
                  <a:lnTo>
                    <a:pt x="41148" y="301751"/>
                  </a:lnTo>
                </a:path>
                <a:path w="6106795" h="2153920">
                  <a:moveTo>
                    <a:pt x="0" y="0"/>
                  </a:moveTo>
                  <a:lnTo>
                    <a:pt x="41148" y="0"/>
                  </a:lnTo>
                </a:path>
                <a:path w="6106795" h="2153920">
                  <a:moveTo>
                    <a:pt x="41148" y="2112264"/>
                  </a:moveTo>
                  <a:lnTo>
                    <a:pt x="6106668" y="2112264"/>
                  </a:lnTo>
                </a:path>
                <a:path w="6106795" h="2153920">
                  <a:moveTo>
                    <a:pt x="41148" y="2112264"/>
                  </a:moveTo>
                  <a:lnTo>
                    <a:pt x="41148" y="2153412"/>
                  </a:lnTo>
                </a:path>
                <a:path w="6106795" h="2153920">
                  <a:moveTo>
                    <a:pt x="1051560" y="2112264"/>
                  </a:moveTo>
                  <a:lnTo>
                    <a:pt x="1051560" y="2153412"/>
                  </a:lnTo>
                </a:path>
                <a:path w="6106795" h="2153920">
                  <a:moveTo>
                    <a:pt x="2061972" y="2112264"/>
                  </a:moveTo>
                  <a:lnTo>
                    <a:pt x="2061972" y="2153412"/>
                  </a:lnTo>
                </a:path>
                <a:path w="6106795" h="2153920">
                  <a:moveTo>
                    <a:pt x="3073907" y="2112264"/>
                  </a:moveTo>
                  <a:lnTo>
                    <a:pt x="3073907" y="2153412"/>
                  </a:lnTo>
                </a:path>
                <a:path w="6106795" h="2153920">
                  <a:moveTo>
                    <a:pt x="4084319" y="2112264"/>
                  </a:moveTo>
                  <a:lnTo>
                    <a:pt x="4084319" y="2153412"/>
                  </a:lnTo>
                </a:path>
                <a:path w="6106795" h="2153920">
                  <a:moveTo>
                    <a:pt x="5096256" y="2112264"/>
                  </a:moveTo>
                  <a:lnTo>
                    <a:pt x="5096256" y="2153412"/>
                  </a:lnTo>
                </a:path>
                <a:path w="6106795" h="2153920">
                  <a:moveTo>
                    <a:pt x="6106668" y="2112264"/>
                  </a:moveTo>
                  <a:lnTo>
                    <a:pt x="6106668" y="2153412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10920" y="579881"/>
            <a:ext cx="165735" cy="2290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Century Gothic"/>
                <a:cs typeface="Century Gothic"/>
              </a:rPr>
              <a:t>70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Century Gothic"/>
                <a:cs typeface="Century Gothic"/>
              </a:rPr>
              <a:t>60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Century Gothic"/>
                <a:cs typeface="Century Gothic"/>
              </a:rPr>
              <a:t>50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Century Gothic"/>
                <a:cs typeface="Century Gothic"/>
              </a:rPr>
              <a:t>40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5" dirty="0">
                <a:solidFill>
                  <a:srgbClr val="FFFFFF"/>
                </a:solidFill>
                <a:latin typeface="Century Gothic"/>
                <a:cs typeface="Century Gothic"/>
              </a:rPr>
              <a:t>30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Century Gothic"/>
                <a:cs typeface="Century Gothic"/>
              </a:rPr>
              <a:t>10</a:t>
            </a:r>
            <a:endParaRPr sz="1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Century Gothic"/>
              <a:cs typeface="Century Gothic"/>
            </a:endParaRPr>
          </a:p>
          <a:p>
            <a:pPr marL="8255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37540" y="2920619"/>
            <a:ext cx="777875" cy="777240"/>
          </a:xfrm>
          <a:custGeom>
            <a:avLst/>
            <a:gdLst/>
            <a:ahLst/>
            <a:cxnLst/>
            <a:rect l="l" t="t" r="r" b="b"/>
            <a:pathLst>
              <a:path w="777875" h="777239">
                <a:moveTo>
                  <a:pt x="39878" y="690880"/>
                </a:moveTo>
                <a:lnTo>
                  <a:pt x="0" y="730250"/>
                </a:lnTo>
                <a:lnTo>
                  <a:pt x="47523" y="777240"/>
                </a:lnTo>
                <a:lnTo>
                  <a:pt x="53632" y="772160"/>
                </a:lnTo>
                <a:lnTo>
                  <a:pt x="11887" y="730250"/>
                </a:lnTo>
                <a:lnTo>
                  <a:pt x="39522" y="702310"/>
                </a:lnTo>
                <a:lnTo>
                  <a:pt x="51434" y="702310"/>
                </a:lnTo>
                <a:lnTo>
                  <a:pt x="39878" y="690880"/>
                </a:lnTo>
                <a:close/>
              </a:path>
              <a:path w="777875" h="777239">
                <a:moveTo>
                  <a:pt x="51434" y="702310"/>
                </a:moveTo>
                <a:lnTo>
                  <a:pt x="39522" y="702310"/>
                </a:lnTo>
                <a:lnTo>
                  <a:pt x="81279" y="744220"/>
                </a:lnTo>
                <a:lnTo>
                  <a:pt x="87388" y="737870"/>
                </a:lnTo>
                <a:lnTo>
                  <a:pt x="51434" y="702310"/>
                </a:lnTo>
                <a:close/>
              </a:path>
              <a:path w="777875" h="777239">
                <a:moveTo>
                  <a:pt x="78741" y="674370"/>
                </a:moveTo>
                <a:lnTo>
                  <a:pt x="66420" y="674370"/>
                </a:lnTo>
                <a:lnTo>
                  <a:pt x="108648" y="716280"/>
                </a:lnTo>
                <a:lnTo>
                  <a:pt x="114769" y="711200"/>
                </a:lnTo>
                <a:lnTo>
                  <a:pt x="78741" y="674370"/>
                </a:lnTo>
                <a:close/>
              </a:path>
              <a:path w="777875" h="777239">
                <a:moveTo>
                  <a:pt x="79819" y="650239"/>
                </a:moveTo>
                <a:lnTo>
                  <a:pt x="48552" y="681989"/>
                </a:lnTo>
                <a:lnTo>
                  <a:pt x="53835" y="687070"/>
                </a:lnTo>
                <a:lnTo>
                  <a:pt x="66420" y="674370"/>
                </a:lnTo>
                <a:lnTo>
                  <a:pt x="78741" y="674370"/>
                </a:lnTo>
                <a:lnTo>
                  <a:pt x="72529" y="668020"/>
                </a:lnTo>
                <a:lnTo>
                  <a:pt x="85115" y="655320"/>
                </a:lnTo>
                <a:lnTo>
                  <a:pt x="79819" y="650239"/>
                </a:lnTo>
                <a:close/>
              </a:path>
              <a:path w="777875" h="777239">
                <a:moveTo>
                  <a:pt x="140538" y="604520"/>
                </a:moveTo>
                <a:lnTo>
                  <a:pt x="136842" y="604520"/>
                </a:lnTo>
                <a:lnTo>
                  <a:pt x="133261" y="605789"/>
                </a:lnTo>
                <a:lnTo>
                  <a:pt x="129679" y="605789"/>
                </a:lnTo>
                <a:lnTo>
                  <a:pt x="125945" y="607060"/>
                </a:lnTo>
                <a:lnTo>
                  <a:pt x="122059" y="608330"/>
                </a:lnTo>
                <a:lnTo>
                  <a:pt x="118173" y="610870"/>
                </a:lnTo>
                <a:lnTo>
                  <a:pt x="99314" y="646430"/>
                </a:lnTo>
                <a:lnTo>
                  <a:pt x="102577" y="657860"/>
                </a:lnTo>
                <a:lnTo>
                  <a:pt x="105689" y="664210"/>
                </a:lnTo>
                <a:lnTo>
                  <a:pt x="110286" y="668020"/>
                </a:lnTo>
                <a:lnTo>
                  <a:pt x="115690" y="673100"/>
                </a:lnTo>
                <a:lnTo>
                  <a:pt x="121632" y="675639"/>
                </a:lnTo>
                <a:lnTo>
                  <a:pt x="128115" y="678180"/>
                </a:lnTo>
                <a:lnTo>
                  <a:pt x="142227" y="678180"/>
                </a:lnTo>
                <a:lnTo>
                  <a:pt x="148897" y="675639"/>
                </a:lnTo>
                <a:lnTo>
                  <a:pt x="155153" y="671830"/>
                </a:lnTo>
                <a:lnTo>
                  <a:pt x="156614" y="670560"/>
                </a:lnTo>
                <a:lnTo>
                  <a:pt x="133261" y="670560"/>
                </a:lnTo>
                <a:lnTo>
                  <a:pt x="123634" y="668020"/>
                </a:lnTo>
                <a:lnTo>
                  <a:pt x="119494" y="665480"/>
                </a:lnTo>
                <a:lnTo>
                  <a:pt x="116039" y="661670"/>
                </a:lnTo>
                <a:lnTo>
                  <a:pt x="110718" y="656589"/>
                </a:lnTo>
                <a:lnTo>
                  <a:pt x="108102" y="650239"/>
                </a:lnTo>
                <a:lnTo>
                  <a:pt x="108305" y="635000"/>
                </a:lnTo>
                <a:lnTo>
                  <a:pt x="111251" y="628650"/>
                </a:lnTo>
                <a:lnTo>
                  <a:pt x="117043" y="622300"/>
                </a:lnTo>
                <a:lnTo>
                  <a:pt x="122707" y="617220"/>
                </a:lnTo>
                <a:lnTo>
                  <a:pt x="128843" y="614680"/>
                </a:lnTo>
                <a:lnTo>
                  <a:pt x="135447" y="613410"/>
                </a:lnTo>
                <a:lnTo>
                  <a:pt x="142519" y="613410"/>
                </a:lnTo>
                <a:lnTo>
                  <a:pt x="144360" y="605789"/>
                </a:lnTo>
                <a:lnTo>
                  <a:pt x="140538" y="604520"/>
                </a:lnTo>
                <a:close/>
              </a:path>
              <a:path w="777875" h="777239">
                <a:moveTo>
                  <a:pt x="172440" y="633730"/>
                </a:moveTo>
                <a:lnTo>
                  <a:pt x="164401" y="635000"/>
                </a:lnTo>
                <a:lnTo>
                  <a:pt x="164496" y="642620"/>
                </a:lnTo>
                <a:lnTo>
                  <a:pt x="163069" y="648970"/>
                </a:lnTo>
                <a:lnTo>
                  <a:pt x="160120" y="655320"/>
                </a:lnTo>
                <a:lnTo>
                  <a:pt x="155651" y="661670"/>
                </a:lnTo>
                <a:lnTo>
                  <a:pt x="151841" y="664210"/>
                </a:lnTo>
                <a:lnTo>
                  <a:pt x="147548" y="668020"/>
                </a:lnTo>
                <a:lnTo>
                  <a:pt x="138048" y="670560"/>
                </a:lnTo>
                <a:lnTo>
                  <a:pt x="156614" y="670560"/>
                </a:lnTo>
                <a:lnTo>
                  <a:pt x="173583" y="640080"/>
                </a:lnTo>
                <a:lnTo>
                  <a:pt x="172440" y="633730"/>
                </a:lnTo>
                <a:close/>
              </a:path>
              <a:path w="777875" h="777239">
                <a:moveTo>
                  <a:pt x="152755" y="577850"/>
                </a:moveTo>
                <a:lnTo>
                  <a:pt x="146646" y="584200"/>
                </a:lnTo>
                <a:lnTo>
                  <a:pt x="211543" y="648970"/>
                </a:lnTo>
                <a:lnTo>
                  <a:pt x="217665" y="642620"/>
                </a:lnTo>
                <a:lnTo>
                  <a:pt x="192112" y="617220"/>
                </a:lnTo>
                <a:lnTo>
                  <a:pt x="202996" y="617220"/>
                </a:lnTo>
                <a:lnTo>
                  <a:pt x="212483" y="613410"/>
                </a:lnTo>
                <a:lnTo>
                  <a:pt x="216738" y="610870"/>
                </a:lnTo>
                <a:lnTo>
                  <a:pt x="192963" y="610870"/>
                </a:lnTo>
                <a:lnTo>
                  <a:pt x="183972" y="608330"/>
                </a:lnTo>
                <a:lnTo>
                  <a:pt x="179933" y="605789"/>
                </a:lnTo>
                <a:lnTo>
                  <a:pt x="170827" y="596900"/>
                </a:lnTo>
                <a:lnTo>
                  <a:pt x="168046" y="590550"/>
                </a:lnTo>
                <a:lnTo>
                  <a:pt x="168005" y="586739"/>
                </a:lnTo>
                <a:lnTo>
                  <a:pt x="161493" y="586739"/>
                </a:lnTo>
                <a:lnTo>
                  <a:pt x="152755" y="577850"/>
                </a:lnTo>
                <a:close/>
              </a:path>
              <a:path w="777875" h="777239">
                <a:moveTo>
                  <a:pt x="217961" y="556260"/>
                </a:moveTo>
                <a:lnTo>
                  <a:pt x="196875" y="556260"/>
                </a:lnTo>
                <a:lnTo>
                  <a:pt x="206324" y="558800"/>
                </a:lnTo>
                <a:lnTo>
                  <a:pt x="210375" y="561339"/>
                </a:lnTo>
                <a:lnTo>
                  <a:pt x="222199" y="585470"/>
                </a:lnTo>
                <a:lnTo>
                  <a:pt x="219811" y="595630"/>
                </a:lnTo>
                <a:lnTo>
                  <a:pt x="217576" y="599439"/>
                </a:lnTo>
                <a:lnTo>
                  <a:pt x="214299" y="601980"/>
                </a:lnTo>
                <a:lnTo>
                  <a:pt x="210959" y="605789"/>
                </a:lnTo>
                <a:lnTo>
                  <a:pt x="206933" y="608330"/>
                </a:lnTo>
                <a:lnTo>
                  <a:pt x="197548" y="610870"/>
                </a:lnTo>
                <a:lnTo>
                  <a:pt x="216738" y="610870"/>
                </a:lnTo>
                <a:lnTo>
                  <a:pt x="230306" y="584200"/>
                </a:lnTo>
                <a:lnTo>
                  <a:pt x="230294" y="581660"/>
                </a:lnTo>
                <a:lnTo>
                  <a:pt x="229685" y="575310"/>
                </a:lnTo>
                <a:lnTo>
                  <a:pt x="227664" y="568960"/>
                </a:lnTo>
                <a:lnTo>
                  <a:pt x="224356" y="563880"/>
                </a:lnTo>
                <a:lnTo>
                  <a:pt x="219760" y="557530"/>
                </a:lnTo>
                <a:lnTo>
                  <a:pt x="217961" y="556260"/>
                </a:lnTo>
                <a:close/>
              </a:path>
              <a:path w="777875" h="777239">
                <a:moveTo>
                  <a:pt x="194995" y="547370"/>
                </a:moveTo>
                <a:lnTo>
                  <a:pt x="160883" y="575310"/>
                </a:lnTo>
                <a:lnTo>
                  <a:pt x="160591" y="580389"/>
                </a:lnTo>
                <a:lnTo>
                  <a:pt x="161493" y="586739"/>
                </a:lnTo>
                <a:lnTo>
                  <a:pt x="168005" y="586739"/>
                </a:lnTo>
                <a:lnTo>
                  <a:pt x="167881" y="575310"/>
                </a:lnTo>
                <a:lnTo>
                  <a:pt x="170484" y="568960"/>
                </a:lnTo>
                <a:lnTo>
                  <a:pt x="175780" y="563880"/>
                </a:lnTo>
                <a:lnTo>
                  <a:pt x="179171" y="560070"/>
                </a:lnTo>
                <a:lnTo>
                  <a:pt x="183146" y="558800"/>
                </a:lnTo>
                <a:lnTo>
                  <a:pt x="192239" y="556260"/>
                </a:lnTo>
                <a:lnTo>
                  <a:pt x="217961" y="556260"/>
                </a:lnTo>
                <a:lnTo>
                  <a:pt x="214362" y="553720"/>
                </a:lnTo>
                <a:lnTo>
                  <a:pt x="208435" y="549910"/>
                </a:lnTo>
                <a:lnTo>
                  <a:pt x="201980" y="548639"/>
                </a:lnTo>
                <a:lnTo>
                  <a:pt x="194995" y="547370"/>
                </a:lnTo>
                <a:close/>
              </a:path>
              <a:path w="777875" h="777239">
                <a:moveTo>
                  <a:pt x="219341" y="473710"/>
                </a:moveTo>
                <a:lnTo>
                  <a:pt x="212610" y="481330"/>
                </a:lnTo>
                <a:lnTo>
                  <a:pt x="260565" y="581660"/>
                </a:lnTo>
                <a:lnTo>
                  <a:pt x="267246" y="575310"/>
                </a:lnTo>
                <a:lnTo>
                  <a:pt x="219341" y="473710"/>
                </a:lnTo>
                <a:close/>
              </a:path>
              <a:path w="777875" h="777239">
                <a:moveTo>
                  <a:pt x="268681" y="462280"/>
                </a:moveTo>
                <a:lnTo>
                  <a:pt x="265493" y="464820"/>
                </a:lnTo>
                <a:lnTo>
                  <a:pt x="289483" y="525780"/>
                </a:lnTo>
                <a:lnTo>
                  <a:pt x="283730" y="530860"/>
                </a:lnTo>
                <a:lnTo>
                  <a:pt x="295262" y="542289"/>
                </a:lnTo>
                <a:lnTo>
                  <a:pt x="301282" y="537210"/>
                </a:lnTo>
                <a:lnTo>
                  <a:pt x="294957" y="530860"/>
                </a:lnTo>
                <a:lnTo>
                  <a:pt x="306369" y="519430"/>
                </a:lnTo>
                <a:lnTo>
                  <a:pt x="295427" y="519430"/>
                </a:lnTo>
                <a:lnTo>
                  <a:pt x="276428" y="472439"/>
                </a:lnTo>
                <a:lnTo>
                  <a:pt x="294182" y="472439"/>
                </a:lnTo>
                <a:lnTo>
                  <a:pt x="268681" y="462280"/>
                </a:lnTo>
                <a:close/>
              </a:path>
              <a:path w="777875" h="777239">
                <a:moveTo>
                  <a:pt x="294182" y="472439"/>
                </a:moveTo>
                <a:lnTo>
                  <a:pt x="276428" y="472439"/>
                </a:lnTo>
                <a:lnTo>
                  <a:pt x="322656" y="492760"/>
                </a:lnTo>
                <a:lnTo>
                  <a:pt x="295427" y="519430"/>
                </a:lnTo>
                <a:lnTo>
                  <a:pt x="306369" y="519430"/>
                </a:lnTo>
                <a:lnTo>
                  <a:pt x="334263" y="491489"/>
                </a:lnTo>
                <a:lnTo>
                  <a:pt x="346227" y="491489"/>
                </a:lnTo>
                <a:lnTo>
                  <a:pt x="341220" y="486410"/>
                </a:lnTo>
                <a:lnTo>
                  <a:pt x="329247" y="486410"/>
                </a:lnTo>
                <a:lnTo>
                  <a:pt x="294182" y="472439"/>
                </a:lnTo>
                <a:close/>
              </a:path>
              <a:path w="777875" h="777239">
                <a:moveTo>
                  <a:pt x="346227" y="491489"/>
                </a:moveTo>
                <a:lnTo>
                  <a:pt x="334263" y="491489"/>
                </a:lnTo>
                <a:lnTo>
                  <a:pt x="340334" y="497839"/>
                </a:lnTo>
                <a:lnTo>
                  <a:pt x="346227" y="491489"/>
                </a:lnTo>
                <a:close/>
              </a:path>
              <a:path w="777875" h="777239">
                <a:moveTo>
                  <a:pt x="334962" y="480060"/>
                </a:moveTo>
                <a:lnTo>
                  <a:pt x="329247" y="486410"/>
                </a:lnTo>
                <a:lnTo>
                  <a:pt x="341220" y="486410"/>
                </a:lnTo>
                <a:lnTo>
                  <a:pt x="334962" y="480060"/>
                </a:lnTo>
                <a:close/>
              </a:path>
              <a:path w="777875" h="777239">
                <a:moveTo>
                  <a:pt x="350138" y="396239"/>
                </a:moveTo>
                <a:lnTo>
                  <a:pt x="342171" y="396239"/>
                </a:lnTo>
                <a:lnTo>
                  <a:pt x="334745" y="397510"/>
                </a:lnTo>
                <a:lnTo>
                  <a:pt x="311551" y="426720"/>
                </a:lnTo>
                <a:lnTo>
                  <a:pt x="311670" y="434339"/>
                </a:lnTo>
                <a:lnTo>
                  <a:pt x="339221" y="466089"/>
                </a:lnTo>
                <a:lnTo>
                  <a:pt x="352951" y="466089"/>
                </a:lnTo>
                <a:lnTo>
                  <a:pt x="359560" y="464820"/>
                </a:lnTo>
                <a:lnTo>
                  <a:pt x="365853" y="461010"/>
                </a:lnTo>
                <a:lnTo>
                  <a:pt x="368842" y="458470"/>
                </a:lnTo>
                <a:lnTo>
                  <a:pt x="340791" y="458470"/>
                </a:lnTo>
                <a:lnTo>
                  <a:pt x="334505" y="455930"/>
                </a:lnTo>
                <a:lnTo>
                  <a:pt x="328879" y="449580"/>
                </a:lnTo>
                <a:lnTo>
                  <a:pt x="334060" y="444500"/>
                </a:lnTo>
                <a:lnTo>
                  <a:pt x="324205" y="444500"/>
                </a:lnTo>
                <a:lnTo>
                  <a:pt x="321081" y="438150"/>
                </a:lnTo>
                <a:lnTo>
                  <a:pt x="319659" y="433070"/>
                </a:lnTo>
                <a:lnTo>
                  <a:pt x="320281" y="422910"/>
                </a:lnTo>
                <a:lnTo>
                  <a:pt x="322795" y="416560"/>
                </a:lnTo>
                <a:lnTo>
                  <a:pt x="330276" y="408939"/>
                </a:lnTo>
                <a:lnTo>
                  <a:pt x="333578" y="407670"/>
                </a:lnTo>
                <a:lnTo>
                  <a:pt x="341096" y="403860"/>
                </a:lnTo>
                <a:lnTo>
                  <a:pt x="367695" y="403860"/>
                </a:lnTo>
                <a:lnTo>
                  <a:pt x="365074" y="401320"/>
                </a:lnTo>
                <a:lnTo>
                  <a:pt x="357911" y="397510"/>
                </a:lnTo>
                <a:lnTo>
                  <a:pt x="350138" y="396239"/>
                </a:lnTo>
                <a:close/>
              </a:path>
              <a:path w="777875" h="777239">
                <a:moveTo>
                  <a:pt x="380276" y="419100"/>
                </a:moveTo>
                <a:lnTo>
                  <a:pt x="372414" y="421639"/>
                </a:lnTo>
                <a:lnTo>
                  <a:pt x="373659" y="426720"/>
                </a:lnTo>
                <a:lnTo>
                  <a:pt x="374167" y="430530"/>
                </a:lnTo>
                <a:lnTo>
                  <a:pt x="373748" y="436880"/>
                </a:lnTo>
                <a:lnTo>
                  <a:pt x="372910" y="439420"/>
                </a:lnTo>
                <a:lnTo>
                  <a:pt x="371475" y="441960"/>
                </a:lnTo>
                <a:lnTo>
                  <a:pt x="370027" y="445770"/>
                </a:lnTo>
                <a:lnTo>
                  <a:pt x="368084" y="448310"/>
                </a:lnTo>
                <a:lnTo>
                  <a:pt x="365671" y="450850"/>
                </a:lnTo>
                <a:lnTo>
                  <a:pt x="360654" y="455930"/>
                </a:lnTo>
                <a:lnTo>
                  <a:pt x="354672" y="458470"/>
                </a:lnTo>
                <a:lnTo>
                  <a:pt x="368842" y="458470"/>
                </a:lnTo>
                <a:lnTo>
                  <a:pt x="382638" y="429260"/>
                </a:lnTo>
                <a:lnTo>
                  <a:pt x="381901" y="424180"/>
                </a:lnTo>
                <a:lnTo>
                  <a:pt x="380276" y="419100"/>
                </a:lnTo>
                <a:close/>
              </a:path>
              <a:path w="777875" h="777239">
                <a:moveTo>
                  <a:pt x="367695" y="403860"/>
                </a:moveTo>
                <a:lnTo>
                  <a:pt x="344728" y="403860"/>
                </a:lnTo>
                <a:lnTo>
                  <a:pt x="351751" y="405130"/>
                </a:lnTo>
                <a:lnTo>
                  <a:pt x="355549" y="406400"/>
                </a:lnTo>
                <a:lnTo>
                  <a:pt x="359625" y="408939"/>
                </a:lnTo>
                <a:lnTo>
                  <a:pt x="324205" y="444500"/>
                </a:lnTo>
                <a:lnTo>
                  <a:pt x="334060" y="444500"/>
                </a:lnTo>
                <a:lnTo>
                  <a:pt x="371627" y="407670"/>
                </a:lnTo>
                <a:lnTo>
                  <a:pt x="367695" y="403860"/>
                </a:lnTo>
                <a:close/>
              </a:path>
              <a:path w="777875" h="777239">
                <a:moveTo>
                  <a:pt x="398729" y="331470"/>
                </a:moveTo>
                <a:lnTo>
                  <a:pt x="358851" y="372110"/>
                </a:lnTo>
                <a:lnTo>
                  <a:pt x="406374" y="419100"/>
                </a:lnTo>
                <a:lnTo>
                  <a:pt x="412483" y="412750"/>
                </a:lnTo>
                <a:lnTo>
                  <a:pt x="370738" y="370839"/>
                </a:lnTo>
                <a:lnTo>
                  <a:pt x="398373" y="344170"/>
                </a:lnTo>
                <a:lnTo>
                  <a:pt x="411232" y="344170"/>
                </a:lnTo>
                <a:lnTo>
                  <a:pt x="398729" y="331470"/>
                </a:lnTo>
                <a:close/>
              </a:path>
              <a:path w="777875" h="777239">
                <a:moveTo>
                  <a:pt x="411232" y="344170"/>
                </a:moveTo>
                <a:lnTo>
                  <a:pt x="398373" y="344170"/>
                </a:lnTo>
                <a:lnTo>
                  <a:pt x="440131" y="384810"/>
                </a:lnTo>
                <a:lnTo>
                  <a:pt x="446239" y="379730"/>
                </a:lnTo>
                <a:lnTo>
                  <a:pt x="411232" y="344170"/>
                </a:lnTo>
                <a:close/>
              </a:path>
              <a:path w="777875" h="777239">
                <a:moveTo>
                  <a:pt x="418934" y="311150"/>
                </a:moveTo>
                <a:lnTo>
                  <a:pt x="412826" y="317500"/>
                </a:lnTo>
                <a:lnTo>
                  <a:pt x="477723" y="382270"/>
                </a:lnTo>
                <a:lnTo>
                  <a:pt x="483831" y="375920"/>
                </a:lnTo>
                <a:lnTo>
                  <a:pt x="458292" y="350520"/>
                </a:lnTo>
                <a:lnTo>
                  <a:pt x="469176" y="350520"/>
                </a:lnTo>
                <a:lnTo>
                  <a:pt x="478650" y="347980"/>
                </a:lnTo>
                <a:lnTo>
                  <a:pt x="482917" y="345439"/>
                </a:lnTo>
                <a:lnTo>
                  <a:pt x="484179" y="344170"/>
                </a:lnTo>
                <a:lnTo>
                  <a:pt x="459130" y="344170"/>
                </a:lnTo>
                <a:lnTo>
                  <a:pt x="450151" y="341630"/>
                </a:lnTo>
                <a:lnTo>
                  <a:pt x="434171" y="320039"/>
                </a:lnTo>
                <a:lnTo>
                  <a:pt x="427672" y="320039"/>
                </a:lnTo>
                <a:lnTo>
                  <a:pt x="418934" y="311150"/>
                </a:lnTo>
                <a:close/>
              </a:path>
              <a:path w="777875" h="777239">
                <a:moveTo>
                  <a:pt x="469176" y="350520"/>
                </a:moveTo>
                <a:lnTo>
                  <a:pt x="458292" y="350520"/>
                </a:lnTo>
                <a:lnTo>
                  <a:pt x="463956" y="351789"/>
                </a:lnTo>
                <a:lnTo>
                  <a:pt x="469176" y="350520"/>
                </a:lnTo>
                <a:close/>
              </a:path>
              <a:path w="777875" h="777239">
                <a:moveTo>
                  <a:pt x="483231" y="289560"/>
                </a:moveTo>
                <a:lnTo>
                  <a:pt x="463054" y="289560"/>
                </a:lnTo>
                <a:lnTo>
                  <a:pt x="472503" y="292100"/>
                </a:lnTo>
                <a:lnTo>
                  <a:pt x="476554" y="294639"/>
                </a:lnTo>
                <a:lnTo>
                  <a:pt x="479920" y="298450"/>
                </a:lnTo>
                <a:lnTo>
                  <a:pt x="483273" y="300989"/>
                </a:lnTo>
                <a:lnTo>
                  <a:pt x="485609" y="306070"/>
                </a:lnTo>
                <a:lnTo>
                  <a:pt x="486956" y="309880"/>
                </a:lnTo>
                <a:lnTo>
                  <a:pt x="488289" y="314960"/>
                </a:lnTo>
                <a:lnTo>
                  <a:pt x="488365" y="320039"/>
                </a:lnTo>
                <a:lnTo>
                  <a:pt x="485990" y="328930"/>
                </a:lnTo>
                <a:lnTo>
                  <a:pt x="463727" y="344170"/>
                </a:lnTo>
                <a:lnTo>
                  <a:pt x="484179" y="344170"/>
                </a:lnTo>
                <a:lnTo>
                  <a:pt x="496595" y="316230"/>
                </a:lnTo>
                <a:lnTo>
                  <a:pt x="495858" y="309880"/>
                </a:lnTo>
                <a:lnTo>
                  <a:pt x="493837" y="303530"/>
                </a:lnTo>
                <a:lnTo>
                  <a:pt x="490528" y="297180"/>
                </a:lnTo>
                <a:lnTo>
                  <a:pt x="485927" y="292100"/>
                </a:lnTo>
                <a:lnTo>
                  <a:pt x="483231" y="289560"/>
                </a:lnTo>
                <a:close/>
              </a:path>
              <a:path w="777875" h="777239">
                <a:moveTo>
                  <a:pt x="468159" y="281939"/>
                </a:moveTo>
                <a:lnTo>
                  <a:pt x="454200" y="281939"/>
                </a:lnTo>
                <a:lnTo>
                  <a:pt x="447773" y="283210"/>
                </a:lnTo>
                <a:lnTo>
                  <a:pt x="426770" y="314960"/>
                </a:lnTo>
                <a:lnTo>
                  <a:pt x="427672" y="320039"/>
                </a:lnTo>
                <a:lnTo>
                  <a:pt x="434171" y="320039"/>
                </a:lnTo>
                <a:lnTo>
                  <a:pt x="434060" y="309880"/>
                </a:lnTo>
                <a:lnTo>
                  <a:pt x="436664" y="303530"/>
                </a:lnTo>
                <a:lnTo>
                  <a:pt x="441947" y="298450"/>
                </a:lnTo>
                <a:lnTo>
                  <a:pt x="445350" y="294639"/>
                </a:lnTo>
                <a:lnTo>
                  <a:pt x="449325" y="292100"/>
                </a:lnTo>
                <a:lnTo>
                  <a:pt x="458419" y="289560"/>
                </a:lnTo>
                <a:lnTo>
                  <a:pt x="483231" y="289560"/>
                </a:lnTo>
                <a:lnTo>
                  <a:pt x="480536" y="287020"/>
                </a:lnTo>
                <a:lnTo>
                  <a:pt x="474613" y="284480"/>
                </a:lnTo>
                <a:lnTo>
                  <a:pt x="468159" y="281939"/>
                </a:lnTo>
                <a:close/>
              </a:path>
              <a:path w="777875" h="777239">
                <a:moveTo>
                  <a:pt x="523633" y="222250"/>
                </a:moveTo>
                <a:lnTo>
                  <a:pt x="515671" y="222250"/>
                </a:lnTo>
                <a:lnTo>
                  <a:pt x="508244" y="224789"/>
                </a:lnTo>
                <a:lnTo>
                  <a:pt x="485051" y="252730"/>
                </a:lnTo>
                <a:lnTo>
                  <a:pt x="485165" y="260350"/>
                </a:lnTo>
                <a:lnTo>
                  <a:pt x="486181" y="269239"/>
                </a:lnTo>
                <a:lnTo>
                  <a:pt x="489712" y="276860"/>
                </a:lnTo>
                <a:lnTo>
                  <a:pt x="495731" y="281939"/>
                </a:lnTo>
                <a:lnTo>
                  <a:pt x="500825" y="287020"/>
                </a:lnTo>
                <a:lnTo>
                  <a:pt x="506487" y="289560"/>
                </a:lnTo>
                <a:lnTo>
                  <a:pt x="512717" y="292100"/>
                </a:lnTo>
                <a:lnTo>
                  <a:pt x="519518" y="293370"/>
                </a:lnTo>
                <a:lnTo>
                  <a:pt x="526447" y="293370"/>
                </a:lnTo>
                <a:lnTo>
                  <a:pt x="533060" y="290830"/>
                </a:lnTo>
                <a:lnTo>
                  <a:pt x="539353" y="287020"/>
                </a:lnTo>
                <a:lnTo>
                  <a:pt x="543334" y="284480"/>
                </a:lnTo>
                <a:lnTo>
                  <a:pt x="514299" y="284480"/>
                </a:lnTo>
                <a:lnTo>
                  <a:pt x="508012" y="281939"/>
                </a:lnTo>
                <a:lnTo>
                  <a:pt x="502373" y="276860"/>
                </a:lnTo>
                <a:lnTo>
                  <a:pt x="508662" y="270510"/>
                </a:lnTo>
                <a:lnTo>
                  <a:pt x="497700" y="270510"/>
                </a:lnTo>
                <a:lnTo>
                  <a:pt x="494588" y="265430"/>
                </a:lnTo>
                <a:lnTo>
                  <a:pt x="493166" y="260350"/>
                </a:lnTo>
                <a:lnTo>
                  <a:pt x="493775" y="248920"/>
                </a:lnTo>
                <a:lnTo>
                  <a:pt x="514591" y="231139"/>
                </a:lnTo>
                <a:lnTo>
                  <a:pt x="542513" y="231139"/>
                </a:lnTo>
                <a:lnTo>
                  <a:pt x="538581" y="227330"/>
                </a:lnTo>
                <a:lnTo>
                  <a:pt x="531418" y="223520"/>
                </a:lnTo>
                <a:lnTo>
                  <a:pt x="523633" y="222250"/>
                </a:lnTo>
                <a:close/>
              </a:path>
              <a:path w="777875" h="777239">
                <a:moveTo>
                  <a:pt x="553770" y="245110"/>
                </a:moveTo>
                <a:lnTo>
                  <a:pt x="545909" y="247650"/>
                </a:lnTo>
                <a:lnTo>
                  <a:pt x="547154" y="252730"/>
                </a:lnTo>
                <a:lnTo>
                  <a:pt x="547662" y="256539"/>
                </a:lnTo>
                <a:lnTo>
                  <a:pt x="528180" y="284480"/>
                </a:lnTo>
                <a:lnTo>
                  <a:pt x="543334" y="284480"/>
                </a:lnTo>
                <a:lnTo>
                  <a:pt x="556132" y="255270"/>
                </a:lnTo>
                <a:lnTo>
                  <a:pt x="555409" y="250189"/>
                </a:lnTo>
                <a:lnTo>
                  <a:pt x="553770" y="245110"/>
                </a:lnTo>
                <a:close/>
              </a:path>
              <a:path w="777875" h="777239">
                <a:moveTo>
                  <a:pt x="542513" y="231139"/>
                </a:moveTo>
                <a:lnTo>
                  <a:pt x="525246" y="231139"/>
                </a:lnTo>
                <a:lnTo>
                  <a:pt x="529043" y="232410"/>
                </a:lnTo>
                <a:lnTo>
                  <a:pt x="533120" y="234950"/>
                </a:lnTo>
                <a:lnTo>
                  <a:pt x="497700" y="270510"/>
                </a:lnTo>
                <a:lnTo>
                  <a:pt x="508662" y="270510"/>
                </a:lnTo>
                <a:lnTo>
                  <a:pt x="545134" y="233680"/>
                </a:lnTo>
                <a:lnTo>
                  <a:pt x="542513" y="231139"/>
                </a:lnTo>
                <a:close/>
              </a:path>
              <a:path w="777875" h="777239">
                <a:moveTo>
                  <a:pt x="588340" y="161289"/>
                </a:moveTo>
                <a:lnTo>
                  <a:pt x="573671" y="161289"/>
                </a:lnTo>
                <a:lnTo>
                  <a:pt x="569937" y="162560"/>
                </a:lnTo>
                <a:lnTo>
                  <a:pt x="566051" y="165100"/>
                </a:lnTo>
                <a:lnTo>
                  <a:pt x="562152" y="166370"/>
                </a:lnTo>
                <a:lnTo>
                  <a:pt x="558647" y="168910"/>
                </a:lnTo>
                <a:lnTo>
                  <a:pt x="555497" y="172720"/>
                </a:lnTo>
                <a:lnTo>
                  <a:pt x="550494" y="177800"/>
                </a:lnTo>
                <a:lnTo>
                  <a:pt x="547065" y="182880"/>
                </a:lnTo>
                <a:lnTo>
                  <a:pt x="543394" y="195580"/>
                </a:lnTo>
                <a:lnTo>
                  <a:pt x="543293" y="201930"/>
                </a:lnTo>
                <a:lnTo>
                  <a:pt x="546557" y="214630"/>
                </a:lnTo>
                <a:lnTo>
                  <a:pt x="579119" y="234950"/>
                </a:lnTo>
                <a:lnTo>
                  <a:pt x="586208" y="233680"/>
                </a:lnTo>
                <a:lnTo>
                  <a:pt x="592882" y="231139"/>
                </a:lnTo>
                <a:lnTo>
                  <a:pt x="599138" y="227330"/>
                </a:lnTo>
                <a:lnTo>
                  <a:pt x="601084" y="226060"/>
                </a:lnTo>
                <a:lnTo>
                  <a:pt x="577240" y="226060"/>
                </a:lnTo>
                <a:lnTo>
                  <a:pt x="567613" y="223520"/>
                </a:lnTo>
                <a:lnTo>
                  <a:pt x="563486" y="220980"/>
                </a:lnTo>
                <a:lnTo>
                  <a:pt x="560019" y="218439"/>
                </a:lnTo>
                <a:lnTo>
                  <a:pt x="554697" y="212089"/>
                </a:lnTo>
                <a:lnTo>
                  <a:pt x="552081" y="205739"/>
                </a:lnTo>
                <a:lnTo>
                  <a:pt x="552284" y="190500"/>
                </a:lnTo>
                <a:lnTo>
                  <a:pt x="555231" y="184150"/>
                </a:lnTo>
                <a:lnTo>
                  <a:pt x="561022" y="179070"/>
                </a:lnTo>
                <a:lnTo>
                  <a:pt x="566687" y="173989"/>
                </a:lnTo>
                <a:lnTo>
                  <a:pt x="572823" y="171450"/>
                </a:lnTo>
                <a:lnTo>
                  <a:pt x="579431" y="168910"/>
                </a:lnTo>
                <a:lnTo>
                  <a:pt x="586772" y="168910"/>
                </a:lnTo>
                <a:lnTo>
                  <a:pt x="588340" y="161289"/>
                </a:lnTo>
                <a:close/>
              </a:path>
              <a:path w="777875" h="777239">
                <a:moveTo>
                  <a:pt x="616419" y="190500"/>
                </a:moveTo>
                <a:lnTo>
                  <a:pt x="608393" y="191770"/>
                </a:lnTo>
                <a:lnTo>
                  <a:pt x="608481" y="199389"/>
                </a:lnTo>
                <a:lnTo>
                  <a:pt x="607050" y="205739"/>
                </a:lnTo>
                <a:lnTo>
                  <a:pt x="582028" y="226060"/>
                </a:lnTo>
                <a:lnTo>
                  <a:pt x="601084" y="226060"/>
                </a:lnTo>
                <a:lnTo>
                  <a:pt x="617575" y="195580"/>
                </a:lnTo>
                <a:lnTo>
                  <a:pt x="616419" y="190500"/>
                </a:lnTo>
                <a:close/>
              </a:path>
              <a:path w="777875" h="777239">
                <a:moveTo>
                  <a:pt x="642747" y="102870"/>
                </a:moveTo>
                <a:lnTo>
                  <a:pt x="631863" y="102870"/>
                </a:lnTo>
                <a:lnTo>
                  <a:pt x="628129" y="104139"/>
                </a:lnTo>
                <a:lnTo>
                  <a:pt x="601598" y="137160"/>
                </a:lnTo>
                <a:lnTo>
                  <a:pt x="601497" y="143510"/>
                </a:lnTo>
                <a:lnTo>
                  <a:pt x="604748" y="156210"/>
                </a:lnTo>
                <a:lnTo>
                  <a:pt x="637285" y="176530"/>
                </a:lnTo>
                <a:lnTo>
                  <a:pt x="644405" y="175260"/>
                </a:lnTo>
                <a:lnTo>
                  <a:pt x="651097" y="172720"/>
                </a:lnTo>
                <a:lnTo>
                  <a:pt x="657359" y="170180"/>
                </a:lnTo>
                <a:lnTo>
                  <a:pt x="660276" y="167639"/>
                </a:lnTo>
                <a:lnTo>
                  <a:pt x="635381" y="167639"/>
                </a:lnTo>
                <a:lnTo>
                  <a:pt x="625805" y="165100"/>
                </a:lnTo>
                <a:lnTo>
                  <a:pt x="621677" y="162560"/>
                </a:lnTo>
                <a:lnTo>
                  <a:pt x="618210" y="160020"/>
                </a:lnTo>
                <a:lnTo>
                  <a:pt x="612889" y="154939"/>
                </a:lnTo>
                <a:lnTo>
                  <a:pt x="610273" y="147320"/>
                </a:lnTo>
                <a:lnTo>
                  <a:pt x="610476" y="133350"/>
                </a:lnTo>
                <a:lnTo>
                  <a:pt x="613422" y="125730"/>
                </a:lnTo>
                <a:lnTo>
                  <a:pt x="619213" y="120650"/>
                </a:lnTo>
                <a:lnTo>
                  <a:pt x="624885" y="115570"/>
                </a:lnTo>
                <a:lnTo>
                  <a:pt x="631028" y="113030"/>
                </a:lnTo>
                <a:lnTo>
                  <a:pt x="637623" y="111760"/>
                </a:lnTo>
                <a:lnTo>
                  <a:pt x="644651" y="111760"/>
                </a:lnTo>
                <a:lnTo>
                  <a:pt x="646557" y="104139"/>
                </a:lnTo>
                <a:lnTo>
                  <a:pt x="642747" y="102870"/>
                </a:lnTo>
                <a:close/>
              </a:path>
              <a:path w="777875" h="777239">
                <a:moveTo>
                  <a:pt x="586772" y="168910"/>
                </a:moveTo>
                <a:lnTo>
                  <a:pt x="579431" y="168910"/>
                </a:lnTo>
                <a:lnTo>
                  <a:pt x="586511" y="170180"/>
                </a:lnTo>
                <a:lnTo>
                  <a:pt x="586772" y="168910"/>
                </a:lnTo>
                <a:close/>
              </a:path>
              <a:path w="777875" h="777239">
                <a:moveTo>
                  <a:pt x="674623" y="132080"/>
                </a:moveTo>
                <a:lnTo>
                  <a:pt x="666622" y="133350"/>
                </a:lnTo>
                <a:lnTo>
                  <a:pt x="666718" y="140970"/>
                </a:lnTo>
                <a:lnTo>
                  <a:pt x="665289" y="147320"/>
                </a:lnTo>
                <a:lnTo>
                  <a:pt x="640207" y="167639"/>
                </a:lnTo>
                <a:lnTo>
                  <a:pt x="660276" y="167639"/>
                </a:lnTo>
                <a:lnTo>
                  <a:pt x="663194" y="165100"/>
                </a:lnTo>
                <a:lnTo>
                  <a:pt x="668019" y="160020"/>
                </a:lnTo>
                <a:lnTo>
                  <a:pt x="671448" y="154939"/>
                </a:lnTo>
                <a:lnTo>
                  <a:pt x="673481" y="148589"/>
                </a:lnTo>
                <a:lnTo>
                  <a:pt x="675385" y="143510"/>
                </a:lnTo>
                <a:lnTo>
                  <a:pt x="675766" y="137160"/>
                </a:lnTo>
                <a:lnTo>
                  <a:pt x="674623" y="132080"/>
                </a:lnTo>
                <a:close/>
              </a:path>
              <a:path w="777875" h="777239">
                <a:moveTo>
                  <a:pt x="654812" y="76200"/>
                </a:moveTo>
                <a:lnTo>
                  <a:pt x="648716" y="81280"/>
                </a:lnTo>
                <a:lnTo>
                  <a:pt x="696213" y="129539"/>
                </a:lnTo>
                <a:lnTo>
                  <a:pt x="696976" y="128270"/>
                </a:lnTo>
                <a:lnTo>
                  <a:pt x="696943" y="110489"/>
                </a:lnTo>
                <a:lnTo>
                  <a:pt x="689991" y="110489"/>
                </a:lnTo>
                <a:lnTo>
                  <a:pt x="654812" y="76200"/>
                </a:lnTo>
                <a:close/>
              </a:path>
              <a:path w="777875" h="777239">
                <a:moveTo>
                  <a:pt x="690244" y="40639"/>
                </a:moveTo>
                <a:lnTo>
                  <a:pt x="689737" y="40639"/>
                </a:lnTo>
                <a:lnTo>
                  <a:pt x="689991" y="110489"/>
                </a:lnTo>
                <a:lnTo>
                  <a:pt x="696943" y="110489"/>
                </a:lnTo>
                <a:lnTo>
                  <a:pt x="696848" y="58420"/>
                </a:lnTo>
                <a:lnTo>
                  <a:pt x="708217" y="58420"/>
                </a:lnTo>
                <a:lnTo>
                  <a:pt x="690244" y="40639"/>
                </a:lnTo>
                <a:close/>
              </a:path>
              <a:path w="777875" h="777239">
                <a:moveTo>
                  <a:pt x="708217" y="58420"/>
                </a:moveTo>
                <a:lnTo>
                  <a:pt x="696848" y="58420"/>
                </a:lnTo>
                <a:lnTo>
                  <a:pt x="731647" y="93980"/>
                </a:lnTo>
                <a:lnTo>
                  <a:pt x="737743" y="87630"/>
                </a:lnTo>
                <a:lnTo>
                  <a:pt x="708217" y="58420"/>
                </a:lnTo>
                <a:close/>
              </a:path>
              <a:path w="777875" h="777239">
                <a:moveTo>
                  <a:pt x="746723" y="41910"/>
                </a:moveTo>
                <a:lnTo>
                  <a:pt x="739140" y="41910"/>
                </a:lnTo>
                <a:lnTo>
                  <a:pt x="746760" y="78739"/>
                </a:lnTo>
                <a:lnTo>
                  <a:pt x="753363" y="72389"/>
                </a:lnTo>
                <a:lnTo>
                  <a:pt x="746723" y="41910"/>
                </a:lnTo>
                <a:close/>
              </a:path>
              <a:path w="777875" h="777239">
                <a:moveTo>
                  <a:pt x="762367" y="33020"/>
                </a:moveTo>
                <a:lnTo>
                  <a:pt x="749935" y="33020"/>
                </a:lnTo>
                <a:lnTo>
                  <a:pt x="771271" y="54610"/>
                </a:lnTo>
                <a:lnTo>
                  <a:pt x="777366" y="48260"/>
                </a:lnTo>
                <a:lnTo>
                  <a:pt x="762367" y="33020"/>
                </a:lnTo>
                <a:close/>
              </a:path>
              <a:path w="777875" h="777239">
                <a:moveTo>
                  <a:pt x="729869" y="0"/>
                </a:moveTo>
                <a:lnTo>
                  <a:pt x="715391" y="15239"/>
                </a:lnTo>
                <a:lnTo>
                  <a:pt x="711326" y="19050"/>
                </a:lnTo>
                <a:lnTo>
                  <a:pt x="709041" y="24130"/>
                </a:lnTo>
                <a:lnTo>
                  <a:pt x="708532" y="33020"/>
                </a:lnTo>
                <a:lnTo>
                  <a:pt x="710565" y="38100"/>
                </a:lnTo>
                <a:lnTo>
                  <a:pt x="718057" y="45720"/>
                </a:lnTo>
                <a:lnTo>
                  <a:pt x="721994" y="46989"/>
                </a:lnTo>
                <a:lnTo>
                  <a:pt x="731012" y="46989"/>
                </a:lnTo>
                <a:lnTo>
                  <a:pt x="735203" y="45720"/>
                </a:lnTo>
                <a:lnTo>
                  <a:pt x="739140" y="41910"/>
                </a:lnTo>
                <a:lnTo>
                  <a:pt x="746723" y="41910"/>
                </a:lnTo>
                <a:lnTo>
                  <a:pt x="746170" y="39370"/>
                </a:lnTo>
                <a:lnTo>
                  <a:pt x="725043" y="39370"/>
                </a:lnTo>
                <a:lnTo>
                  <a:pt x="722884" y="38100"/>
                </a:lnTo>
                <a:lnTo>
                  <a:pt x="716788" y="27939"/>
                </a:lnTo>
                <a:lnTo>
                  <a:pt x="717041" y="26670"/>
                </a:lnTo>
                <a:lnTo>
                  <a:pt x="717931" y="24130"/>
                </a:lnTo>
                <a:lnTo>
                  <a:pt x="718693" y="22860"/>
                </a:lnTo>
                <a:lnTo>
                  <a:pt x="721106" y="20320"/>
                </a:lnTo>
                <a:lnTo>
                  <a:pt x="725043" y="16510"/>
                </a:lnTo>
                <a:lnTo>
                  <a:pt x="728979" y="11430"/>
                </a:lnTo>
                <a:lnTo>
                  <a:pt x="741118" y="11430"/>
                </a:lnTo>
                <a:lnTo>
                  <a:pt x="729869" y="0"/>
                </a:lnTo>
                <a:close/>
              </a:path>
              <a:path w="777875" h="777239">
                <a:moveTo>
                  <a:pt x="741118" y="11430"/>
                </a:moveTo>
                <a:lnTo>
                  <a:pt x="728979" y="11430"/>
                </a:lnTo>
                <a:lnTo>
                  <a:pt x="744854" y="27939"/>
                </a:lnTo>
                <a:lnTo>
                  <a:pt x="740791" y="31750"/>
                </a:lnTo>
                <a:lnTo>
                  <a:pt x="737107" y="35560"/>
                </a:lnTo>
                <a:lnTo>
                  <a:pt x="734568" y="38100"/>
                </a:lnTo>
                <a:lnTo>
                  <a:pt x="733044" y="38100"/>
                </a:lnTo>
                <a:lnTo>
                  <a:pt x="731519" y="39370"/>
                </a:lnTo>
                <a:lnTo>
                  <a:pt x="746170" y="39370"/>
                </a:lnTo>
                <a:lnTo>
                  <a:pt x="745616" y="36830"/>
                </a:lnTo>
                <a:lnTo>
                  <a:pt x="749935" y="33020"/>
                </a:lnTo>
                <a:lnTo>
                  <a:pt x="762367" y="33020"/>
                </a:lnTo>
                <a:lnTo>
                  <a:pt x="741118" y="114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2527" y="2939033"/>
            <a:ext cx="245110" cy="231266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35477" y="2920745"/>
            <a:ext cx="1507236" cy="1259204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11571" y="2931541"/>
            <a:ext cx="1247775" cy="12482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674" y="435356"/>
            <a:ext cx="670814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30120" marR="5080" indent="-2218055">
              <a:lnSpc>
                <a:spcPct val="100000"/>
              </a:lnSpc>
              <a:spcBef>
                <a:spcPts val="105"/>
              </a:spcBef>
              <a:tabLst>
                <a:tab pos="2785110" algn="l"/>
              </a:tabLst>
            </a:pPr>
            <a:r>
              <a:rPr sz="3200" spc="-5" dirty="0"/>
              <a:t>ПОШАГОВОЕ </a:t>
            </a:r>
            <a:r>
              <a:rPr sz="3200" dirty="0"/>
              <a:t>ВЗАИМОДЕЙСТВИЕ </a:t>
            </a:r>
            <a:r>
              <a:rPr sz="3200" spc="-875" dirty="0"/>
              <a:t> </a:t>
            </a:r>
            <a:r>
              <a:rPr sz="3200" spc="5" dirty="0"/>
              <a:t>С	</a:t>
            </a:r>
            <a:r>
              <a:rPr sz="3200" dirty="0"/>
              <a:t>СЕМЬЕЙ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63625" y="1769186"/>
            <a:ext cx="34258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3152140" algn="l"/>
              </a:tabLst>
            </a:pP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ПЛАНОВАЯ</a:t>
            </a:r>
            <a:r>
              <a:rPr sz="24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РАБОТА	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endParaRPr sz="2400">
              <a:latin typeface="Century Gothic"/>
              <a:cs typeface="Century Gothic"/>
            </a:endParaRPr>
          </a:p>
          <a:p>
            <a:pPr marL="1270" algn="ctr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РЕБЕНКОМ</a:t>
            </a:r>
            <a:endParaRPr sz="2400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7627" y="2636901"/>
            <a:ext cx="2880360" cy="194424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020183" y="1769186"/>
            <a:ext cx="342646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3152140" algn="l"/>
              </a:tabLst>
            </a:pP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ПЛАНОВАЯ</a:t>
            </a:r>
            <a:r>
              <a:rPr sz="24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РАБОТА	</a:t>
            </a:r>
            <a:r>
              <a:rPr sz="2400" dirty="0">
                <a:solidFill>
                  <a:srgbClr val="FFFFFF"/>
                </a:solidFill>
                <a:latin typeface="Century Gothic"/>
                <a:cs typeface="Century Gothic"/>
              </a:rPr>
              <a:t>С</a:t>
            </a:r>
            <a:endParaRPr sz="2400">
              <a:latin typeface="Century Gothic"/>
              <a:cs typeface="Century Gothic"/>
            </a:endParaRPr>
          </a:p>
          <a:p>
            <a:pPr marL="635" algn="ctr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Century Gothic"/>
                <a:cs typeface="Century Gothic"/>
              </a:rPr>
              <a:t>РОДИТЕЛЯМИ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6109" y="5183885"/>
            <a:ext cx="259461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6875" algn="l"/>
              </a:tabLst>
            </a:pPr>
            <a:r>
              <a:rPr sz="2250" spc="-10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2250" spc="-1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Century Gothic"/>
                <a:cs typeface="Century Gothic"/>
              </a:rPr>
              <a:t>Экстренный</a:t>
            </a:r>
            <a:endParaRPr sz="2800">
              <a:latin typeface="Century Gothic"/>
              <a:cs typeface="Century Gothic"/>
            </a:endParaRPr>
          </a:p>
          <a:p>
            <a:pPr marL="81915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Century Gothic"/>
                <a:cs typeface="Century Gothic"/>
              </a:rPr>
              <a:t>случай</a:t>
            </a:r>
            <a:endParaRPr sz="2800">
              <a:latin typeface="Century Gothic"/>
              <a:cs typeface="Century Gothic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92090" y="2636901"/>
            <a:ext cx="2942463" cy="19442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23919" y="4941125"/>
            <a:ext cx="2952369" cy="16957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56065" cy="6858000"/>
            <a:chOff x="0" y="0"/>
            <a:chExt cx="9156065" cy="6858000"/>
          </a:xfrm>
        </p:grpSpPr>
        <p:sp>
          <p:nvSpPr>
            <p:cNvPr id="3" name="object 3"/>
            <p:cNvSpPr/>
            <p:nvPr/>
          </p:nvSpPr>
          <p:spPr>
            <a:xfrm>
              <a:off x="6905243" y="2963290"/>
              <a:ext cx="2236470" cy="3209290"/>
            </a:xfrm>
            <a:custGeom>
              <a:avLst/>
              <a:gdLst/>
              <a:ahLst/>
              <a:cxnLst/>
              <a:rect l="l" t="t" r="r" b="b"/>
              <a:pathLst>
                <a:path w="2236470" h="3209290">
                  <a:moveTo>
                    <a:pt x="2236342" y="0"/>
                  </a:moveTo>
                  <a:lnTo>
                    <a:pt x="1551812" y="912876"/>
                  </a:lnTo>
                </a:path>
                <a:path w="2236470" h="3209290">
                  <a:moveTo>
                    <a:pt x="2236342" y="227075"/>
                  </a:moveTo>
                  <a:lnTo>
                    <a:pt x="0" y="3208909"/>
                  </a:lnTo>
                </a:path>
                <a:path w="2236470" h="3209290">
                  <a:moveTo>
                    <a:pt x="2236342" y="321818"/>
                  </a:moveTo>
                  <a:lnTo>
                    <a:pt x="813942" y="2218309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32343" y="3131058"/>
              <a:ext cx="1309370" cy="1822450"/>
            </a:xfrm>
            <a:custGeom>
              <a:avLst/>
              <a:gdLst/>
              <a:ahLst/>
              <a:cxnLst/>
              <a:rect l="l" t="t" r="r" b="b"/>
              <a:pathLst>
                <a:path w="1309370" h="1822450">
                  <a:moveTo>
                    <a:pt x="1309242" y="0"/>
                  </a:moveTo>
                  <a:lnTo>
                    <a:pt x="0" y="1745741"/>
                  </a:lnTo>
                </a:path>
                <a:path w="1309370" h="1822450">
                  <a:moveTo>
                    <a:pt x="1309242" y="551941"/>
                  </a:moveTo>
                  <a:lnTo>
                    <a:pt x="356742" y="1821941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063367" y="4918024"/>
            <a:ext cx="3536315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ПСИХОДИАГНОСТИЧЕСКОЕ</a:t>
            </a:r>
            <a:endParaRPr sz="2000">
              <a:latin typeface="Century Gothic"/>
              <a:cs typeface="Century Gothic"/>
            </a:endParaRPr>
          </a:p>
          <a:p>
            <a:pPr marL="12700">
              <a:lnSpc>
                <a:spcPts val="2280"/>
              </a:lnSpc>
            </a:pP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ОБСЛЕДОВАНИЕ</a:t>
            </a:r>
            <a:endParaRPr sz="2000">
              <a:latin typeface="Century Gothic"/>
              <a:cs typeface="Century Gothic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2529840" cy="6858000"/>
            <a:chOff x="0" y="0"/>
            <a:chExt cx="2529840" cy="68580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529840" cy="34320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711451"/>
              <a:ext cx="2529840" cy="34335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424428"/>
              <a:ext cx="2529840" cy="343356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992627" y="1188237"/>
            <a:ext cx="4488815" cy="2479675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sz="1600" b="1" spc="-10" dirty="0">
                <a:solidFill>
                  <a:srgbClr val="0E486E"/>
                </a:solidFill>
                <a:latin typeface="Century Gothic"/>
                <a:cs typeface="Century Gothic"/>
              </a:rPr>
              <a:t>Период</a:t>
            </a:r>
            <a:r>
              <a:rPr sz="1600" b="1" spc="-5" dirty="0">
                <a:solidFill>
                  <a:srgbClr val="0E486E"/>
                </a:solidFill>
                <a:latin typeface="Century Gothic"/>
                <a:cs typeface="Century Gothic"/>
              </a:rPr>
              <a:t> самоизоляции: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  <a:tabLst>
                <a:tab pos="299085" algn="l"/>
              </a:tabLst>
            </a:pPr>
            <a:r>
              <a:rPr sz="1250" spc="30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Обследование</a:t>
            </a:r>
            <a:r>
              <a:rPr sz="1600" spc="-1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чаще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299085" algn="l"/>
              </a:tabLst>
            </a:pPr>
            <a:r>
              <a:rPr sz="1250" spc="30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Применение</a:t>
            </a:r>
            <a:r>
              <a:rPr sz="160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проективных</a:t>
            </a:r>
            <a:r>
              <a:rPr sz="1600" spc="-1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методик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  <a:tabLst>
                <a:tab pos="299085" algn="l"/>
              </a:tabLst>
            </a:pPr>
            <a:r>
              <a:rPr sz="1250" spc="30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Применение опросников</a:t>
            </a:r>
            <a:r>
              <a:rPr sz="1600" spc="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для</a:t>
            </a:r>
            <a:r>
              <a:rPr sz="1600" spc="-2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родителей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299085" algn="l"/>
              </a:tabLst>
            </a:pPr>
            <a:r>
              <a:rPr sz="1250" spc="30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Заключение</a:t>
            </a:r>
            <a:r>
              <a:rPr sz="1600" spc="-1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отправляется</a:t>
            </a:r>
            <a:r>
              <a:rPr sz="1600" spc="1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на</a:t>
            </a:r>
            <a:r>
              <a:rPr sz="1600" spc="-1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почту</a:t>
            </a:r>
            <a:endParaRPr sz="1600">
              <a:latin typeface="Century Gothic"/>
              <a:cs typeface="Century Gothic"/>
            </a:endParaRPr>
          </a:p>
          <a:p>
            <a:pPr marL="299085" marR="615315" indent="-287020">
              <a:lnSpc>
                <a:spcPct val="100000"/>
              </a:lnSpc>
              <a:spcBef>
                <a:spcPts val="985"/>
              </a:spcBef>
              <a:tabLst>
                <a:tab pos="299085" algn="l"/>
              </a:tabLst>
            </a:pPr>
            <a:r>
              <a:rPr sz="1250" spc="30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Консультирование </a:t>
            </a:r>
            <a:r>
              <a:rPr sz="1600" dirty="0">
                <a:solidFill>
                  <a:srgbClr val="0E486E"/>
                </a:solidFill>
                <a:latin typeface="Century Gothic"/>
                <a:cs typeface="Century Gothic"/>
              </a:rPr>
              <a:t>по 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результатам </a:t>
            </a:r>
            <a:r>
              <a:rPr sz="1600" spc="-430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обследования</a:t>
            </a:r>
            <a:r>
              <a:rPr sz="1600" spc="15" dirty="0">
                <a:solidFill>
                  <a:srgbClr val="0E486E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0E486E"/>
                </a:solidFill>
                <a:latin typeface="Century Gothic"/>
                <a:cs typeface="Century Gothic"/>
              </a:rPr>
              <a:t>онлайн</a:t>
            </a:r>
            <a:endParaRPr sz="1600">
              <a:latin typeface="Century Gothic"/>
              <a:cs typeface="Century Gothic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2958528"/>
            <a:ext cx="9156065" cy="3899535"/>
            <a:chOff x="0" y="2958528"/>
            <a:chExt cx="9156065" cy="389953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137402"/>
              <a:ext cx="2529840" cy="172059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905243" y="2963291"/>
              <a:ext cx="2236470" cy="3209290"/>
            </a:xfrm>
            <a:custGeom>
              <a:avLst/>
              <a:gdLst/>
              <a:ahLst/>
              <a:cxnLst/>
              <a:rect l="l" t="t" r="r" b="b"/>
              <a:pathLst>
                <a:path w="2236470" h="3209290">
                  <a:moveTo>
                    <a:pt x="2236342" y="0"/>
                  </a:moveTo>
                  <a:lnTo>
                    <a:pt x="1551812" y="912876"/>
                  </a:lnTo>
                </a:path>
                <a:path w="2236470" h="3209290">
                  <a:moveTo>
                    <a:pt x="2236342" y="227075"/>
                  </a:moveTo>
                  <a:lnTo>
                    <a:pt x="0" y="3208909"/>
                  </a:lnTo>
                </a:path>
                <a:path w="2236470" h="3209290">
                  <a:moveTo>
                    <a:pt x="2236342" y="321818"/>
                  </a:moveTo>
                  <a:lnTo>
                    <a:pt x="813942" y="2218309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832343" y="3131058"/>
              <a:ext cx="1309370" cy="1822450"/>
            </a:xfrm>
            <a:custGeom>
              <a:avLst/>
              <a:gdLst/>
              <a:ahLst/>
              <a:cxnLst/>
              <a:rect l="l" t="t" r="r" b="b"/>
              <a:pathLst>
                <a:path w="1309370" h="1822450">
                  <a:moveTo>
                    <a:pt x="1309242" y="0"/>
                  </a:moveTo>
                  <a:lnTo>
                    <a:pt x="0" y="1745741"/>
                  </a:lnTo>
                </a:path>
                <a:path w="1309370" h="1822450">
                  <a:moveTo>
                    <a:pt x="1309242" y="551941"/>
                  </a:moveTo>
                  <a:lnTo>
                    <a:pt x="356742" y="1821941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57970" cy="6858000"/>
            <a:chOff x="0" y="0"/>
            <a:chExt cx="9157970" cy="6858000"/>
          </a:xfrm>
        </p:grpSpPr>
        <p:sp>
          <p:nvSpPr>
            <p:cNvPr id="3" name="object 3"/>
            <p:cNvSpPr/>
            <p:nvPr/>
          </p:nvSpPr>
          <p:spPr>
            <a:xfrm>
              <a:off x="6171057" y="8508"/>
              <a:ext cx="2857500" cy="3810000"/>
            </a:xfrm>
            <a:custGeom>
              <a:avLst/>
              <a:gdLst/>
              <a:ahLst/>
              <a:cxnLst/>
              <a:rect l="l" t="t" r="r" b="b"/>
              <a:pathLst>
                <a:path w="2857500" h="3810000">
                  <a:moveTo>
                    <a:pt x="2857499" y="0"/>
                  </a:moveTo>
                  <a:lnTo>
                    <a:pt x="0" y="38100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81144" y="91567"/>
              <a:ext cx="4560570" cy="6080760"/>
            </a:xfrm>
            <a:custGeom>
              <a:avLst/>
              <a:gdLst/>
              <a:ahLst/>
              <a:cxnLst/>
              <a:rect l="l" t="t" r="r" b="b"/>
              <a:pathLst>
                <a:path w="4560570" h="6080760">
                  <a:moveTo>
                    <a:pt x="4560442" y="0"/>
                  </a:moveTo>
                  <a:lnTo>
                    <a:pt x="0" y="6080633"/>
                  </a:lnTo>
                </a:path>
                <a:path w="4560570" h="6080760">
                  <a:moveTo>
                    <a:pt x="4560442" y="137032"/>
                  </a:moveTo>
                  <a:lnTo>
                    <a:pt x="845692" y="509003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01894" y="32258"/>
              <a:ext cx="3639820" cy="4921250"/>
            </a:xfrm>
            <a:custGeom>
              <a:avLst/>
              <a:gdLst/>
              <a:ahLst/>
              <a:cxnLst/>
              <a:rect l="l" t="t" r="r" b="b"/>
              <a:pathLst>
                <a:path w="3639820" h="4921250">
                  <a:moveTo>
                    <a:pt x="3639692" y="0"/>
                  </a:moveTo>
                  <a:lnTo>
                    <a:pt x="0" y="4853051"/>
                  </a:lnTo>
                </a:path>
                <a:path w="3639820" h="4921250">
                  <a:moveTo>
                    <a:pt x="3639692" y="577342"/>
                  </a:moveTo>
                  <a:lnTo>
                    <a:pt x="382142" y="4920742"/>
                  </a:lnTo>
                </a:path>
              </a:pathLst>
            </a:custGeom>
            <a:ln w="317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78002" y="4328286"/>
            <a:ext cx="3666490" cy="1336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300" spc="-5" dirty="0">
                <a:solidFill>
                  <a:srgbClr val="FFFFFF"/>
                </a:solidFill>
                <a:latin typeface="Century Gothic"/>
                <a:cs typeface="Century Gothic"/>
              </a:rPr>
              <a:t>ЭКСТРЕН</a:t>
            </a:r>
            <a:r>
              <a:rPr sz="4300" spc="5" dirty="0">
                <a:solidFill>
                  <a:srgbClr val="FFFFFF"/>
                </a:solidFill>
                <a:latin typeface="Century Gothic"/>
                <a:cs typeface="Century Gothic"/>
              </a:rPr>
              <a:t>Н</a:t>
            </a:r>
            <a:r>
              <a:rPr sz="4300" spc="-5" dirty="0">
                <a:solidFill>
                  <a:srgbClr val="FFFFFF"/>
                </a:solidFill>
                <a:latin typeface="Century Gothic"/>
                <a:cs typeface="Century Gothic"/>
              </a:rPr>
              <a:t>ЫЙ  СЛУЧАЙ</a:t>
            </a:r>
            <a:endParaRPr sz="4300">
              <a:latin typeface="Century Gothic"/>
              <a:cs typeface="Century Gothic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7840" y="684530"/>
            <a:ext cx="8658225" cy="6074410"/>
            <a:chOff x="497840" y="684530"/>
            <a:chExt cx="8658225" cy="607441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20" y="688848"/>
              <a:ext cx="2249424" cy="358749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4190" y="690880"/>
              <a:ext cx="2246630" cy="3584575"/>
            </a:xfrm>
            <a:custGeom>
              <a:avLst/>
              <a:gdLst/>
              <a:ahLst/>
              <a:cxnLst/>
              <a:rect l="l" t="t" r="r" b="b"/>
              <a:pathLst>
                <a:path w="2246630" h="3584575">
                  <a:moveTo>
                    <a:pt x="276453" y="0"/>
                  </a:moveTo>
                  <a:lnTo>
                    <a:pt x="2246629" y="0"/>
                  </a:lnTo>
                  <a:lnTo>
                    <a:pt x="2246629" y="3308096"/>
                  </a:lnTo>
                  <a:lnTo>
                    <a:pt x="1970151" y="3584575"/>
                  </a:lnTo>
                  <a:lnTo>
                    <a:pt x="0" y="3584575"/>
                  </a:lnTo>
                  <a:lnTo>
                    <a:pt x="0" y="276479"/>
                  </a:lnTo>
                  <a:lnTo>
                    <a:pt x="276453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4660" y="688848"/>
              <a:ext cx="2249424" cy="35874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96565" y="690880"/>
              <a:ext cx="2247265" cy="3584575"/>
            </a:xfrm>
            <a:custGeom>
              <a:avLst/>
              <a:gdLst/>
              <a:ahLst/>
              <a:cxnLst/>
              <a:rect l="l" t="t" r="r" b="b"/>
              <a:pathLst>
                <a:path w="2247265" h="3584575">
                  <a:moveTo>
                    <a:pt x="276479" y="0"/>
                  </a:moveTo>
                  <a:lnTo>
                    <a:pt x="2246757" y="0"/>
                  </a:lnTo>
                  <a:lnTo>
                    <a:pt x="2246757" y="3308096"/>
                  </a:lnTo>
                  <a:lnTo>
                    <a:pt x="1970277" y="3584575"/>
                  </a:lnTo>
                  <a:lnTo>
                    <a:pt x="0" y="3584575"/>
                  </a:lnTo>
                  <a:lnTo>
                    <a:pt x="0" y="276479"/>
                  </a:lnTo>
                  <a:lnTo>
                    <a:pt x="27647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05243" y="2963290"/>
              <a:ext cx="2236470" cy="3209290"/>
            </a:xfrm>
            <a:custGeom>
              <a:avLst/>
              <a:gdLst/>
              <a:ahLst/>
              <a:cxnLst/>
              <a:rect l="l" t="t" r="r" b="b"/>
              <a:pathLst>
                <a:path w="2236470" h="3209290">
                  <a:moveTo>
                    <a:pt x="2236342" y="0"/>
                  </a:moveTo>
                  <a:lnTo>
                    <a:pt x="1551812" y="912876"/>
                  </a:lnTo>
                </a:path>
                <a:path w="2236470" h="3209290">
                  <a:moveTo>
                    <a:pt x="2236342" y="227075"/>
                  </a:moveTo>
                  <a:lnTo>
                    <a:pt x="0" y="3208909"/>
                  </a:lnTo>
                </a:path>
                <a:path w="2236470" h="3209290">
                  <a:moveTo>
                    <a:pt x="2236342" y="321818"/>
                  </a:moveTo>
                  <a:lnTo>
                    <a:pt x="813942" y="2218309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32344" y="3131058"/>
              <a:ext cx="1309370" cy="1822450"/>
            </a:xfrm>
            <a:custGeom>
              <a:avLst/>
              <a:gdLst/>
              <a:ahLst/>
              <a:cxnLst/>
              <a:rect l="l" t="t" r="r" b="b"/>
              <a:pathLst>
                <a:path w="1309370" h="1822450">
                  <a:moveTo>
                    <a:pt x="1309242" y="0"/>
                  </a:moveTo>
                  <a:lnTo>
                    <a:pt x="0" y="1745741"/>
                  </a:lnTo>
                </a:path>
                <a:path w="1309370" h="1822450">
                  <a:moveTo>
                    <a:pt x="1309242" y="551941"/>
                  </a:moveTo>
                  <a:lnTo>
                    <a:pt x="356742" y="1821941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71160" y="688848"/>
              <a:ext cx="2249424" cy="358749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472556" y="690880"/>
              <a:ext cx="2246630" cy="3584575"/>
            </a:xfrm>
            <a:custGeom>
              <a:avLst/>
              <a:gdLst/>
              <a:ahLst/>
              <a:cxnLst/>
              <a:rect l="l" t="t" r="r" b="b"/>
              <a:pathLst>
                <a:path w="2246629" h="3584575">
                  <a:moveTo>
                    <a:pt x="276478" y="0"/>
                  </a:moveTo>
                  <a:lnTo>
                    <a:pt x="2246629" y="0"/>
                  </a:lnTo>
                  <a:lnTo>
                    <a:pt x="2246629" y="3308096"/>
                  </a:lnTo>
                  <a:lnTo>
                    <a:pt x="1970277" y="3584575"/>
                  </a:lnTo>
                  <a:lnTo>
                    <a:pt x="0" y="3584575"/>
                  </a:lnTo>
                  <a:lnTo>
                    <a:pt x="0" y="276479"/>
                  </a:lnTo>
                  <a:lnTo>
                    <a:pt x="276478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6693" y="1046734"/>
              <a:ext cx="1663445" cy="295719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10655" y="4315966"/>
              <a:ext cx="3087624" cy="24429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4732" y="1059942"/>
              <a:ext cx="1663445" cy="295719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27907" y="1046734"/>
              <a:ext cx="1663445" cy="29571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93596" y="2622931"/>
            <a:ext cx="165163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1907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ЭТАПЫ  РАБОТЫ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88054" y="1532382"/>
            <a:ext cx="0" cy="3199130"/>
          </a:xfrm>
          <a:custGeom>
            <a:avLst/>
            <a:gdLst/>
            <a:ahLst/>
            <a:cxnLst/>
            <a:rect l="l" t="t" r="r" b="b"/>
            <a:pathLst>
              <a:path h="3199129">
                <a:moveTo>
                  <a:pt x="0" y="0"/>
                </a:moveTo>
                <a:lnTo>
                  <a:pt x="0" y="3198875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14317" y="613918"/>
            <a:ext cx="4493260" cy="458406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99085" marR="5080" indent="-287020">
              <a:lnSpc>
                <a:spcPts val="2160"/>
              </a:lnSpc>
              <a:spcBef>
                <a:spcPts val="375"/>
              </a:spcBef>
            </a:pPr>
            <a:r>
              <a:rPr sz="1600" spc="-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Профилактическая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диагностика </a:t>
            </a:r>
            <a:r>
              <a:rPr sz="2000" spc="-5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ребенка</a:t>
            </a:r>
            <a:endParaRPr sz="20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600" spc="-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6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Выявление</a:t>
            </a:r>
            <a:r>
              <a:rPr sz="2000" spc="-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случая</a:t>
            </a:r>
            <a:endParaRPr sz="2000">
              <a:latin typeface="Century Gothic"/>
              <a:cs typeface="Century Gothic"/>
            </a:endParaRPr>
          </a:p>
          <a:p>
            <a:pPr marL="12700">
              <a:lnSpc>
                <a:spcPts val="2280"/>
              </a:lnSpc>
              <a:spcBef>
                <a:spcPts val="840"/>
              </a:spcBef>
            </a:pPr>
            <a:r>
              <a:rPr sz="1600" spc="-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6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Подключение</a:t>
            </a:r>
            <a:r>
              <a:rPr sz="2000" spc="-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специалистов</a:t>
            </a:r>
            <a:endParaRPr sz="2000">
              <a:latin typeface="Century Gothic"/>
              <a:cs typeface="Century Gothic"/>
            </a:endParaRPr>
          </a:p>
          <a:p>
            <a:pPr marL="299085">
              <a:lnSpc>
                <a:spcPts val="2280"/>
              </a:lnSpc>
            </a:pP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Сектора</a:t>
            </a:r>
            <a:r>
              <a:rPr sz="2000" spc="-7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опеки</a:t>
            </a:r>
            <a:endParaRPr sz="2000">
              <a:latin typeface="Century Gothic"/>
              <a:cs typeface="Century Gothic"/>
            </a:endParaRPr>
          </a:p>
          <a:p>
            <a:pPr marL="299085" marR="1962150" indent="-287020">
              <a:lnSpc>
                <a:spcPts val="2160"/>
              </a:lnSpc>
              <a:spcBef>
                <a:spcPts val="1110"/>
              </a:spcBef>
            </a:pPr>
            <a:r>
              <a:rPr sz="1600" spc="-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Индивидуальное </a:t>
            </a:r>
            <a:r>
              <a:rPr sz="20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психоло</a:t>
            </a:r>
            <a:r>
              <a:rPr sz="2000" spc="-10" dirty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ическое</a:t>
            </a:r>
            <a:endParaRPr sz="2000">
              <a:latin typeface="Century Gothic"/>
              <a:cs typeface="Century Gothic"/>
            </a:endParaRPr>
          </a:p>
          <a:p>
            <a:pPr marL="299085">
              <a:lnSpc>
                <a:spcPts val="2130"/>
              </a:lnSpc>
            </a:pP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сопровождение</a:t>
            </a:r>
            <a:r>
              <a:rPr sz="2000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опекуна</a:t>
            </a:r>
            <a:endParaRPr sz="2000">
              <a:latin typeface="Century Gothic"/>
              <a:cs typeface="Century Gothic"/>
            </a:endParaRPr>
          </a:p>
          <a:p>
            <a:pPr marL="299085" marR="1962150" indent="-287020">
              <a:lnSpc>
                <a:spcPts val="2160"/>
              </a:lnSpc>
              <a:spcBef>
                <a:spcPts val="1115"/>
              </a:spcBef>
            </a:pPr>
            <a:r>
              <a:rPr sz="1600" spc="-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Индивидуальное </a:t>
            </a:r>
            <a:r>
              <a:rPr sz="20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психоло</a:t>
            </a:r>
            <a:r>
              <a:rPr sz="2000" spc="-10" dirty="0">
                <a:solidFill>
                  <a:srgbClr val="FFFFFF"/>
                </a:solidFill>
                <a:latin typeface="Century Gothic"/>
                <a:cs typeface="Century Gothic"/>
              </a:rPr>
              <a:t>г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ическое</a:t>
            </a:r>
            <a:endParaRPr sz="2000">
              <a:latin typeface="Century Gothic"/>
              <a:cs typeface="Century Gothic"/>
            </a:endParaRPr>
          </a:p>
          <a:p>
            <a:pPr marL="299085">
              <a:lnSpc>
                <a:spcPts val="2010"/>
              </a:lnSpc>
            </a:pP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сопровождение</a:t>
            </a:r>
            <a:r>
              <a:rPr sz="20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ребенка</a:t>
            </a:r>
            <a:endParaRPr sz="2000">
              <a:latin typeface="Century Gothic"/>
              <a:cs typeface="Century Gothic"/>
            </a:endParaRPr>
          </a:p>
          <a:p>
            <a:pPr marL="299085">
              <a:lnSpc>
                <a:spcPts val="2280"/>
              </a:lnSpc>
            </a:pPr>
            <a:r>
              <a:rPr sz="2000" spc="-10" dirty="0">
                <a:solidFill>
                  <a:srgbClr val="FFFFFF"/>
                </a:solidFill>
                <a:latin typeface="Century Gothic"/>
                <a:cs typeface="Century Gothic"/>
              </a:rPr>
              <a:t>(Арзамас-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 Волгоград)</a:t>
            </a:r>
            <a:endParaRPr sz="2000">
              <a:latin typeface="Century Gothic"/>
              <a:cs typeface="Century Gothic"/>
            </a:endParaRPr>
          </a:p>
          <a:p>
            <a:pPr marL="299085" marR="1020444" indent="-287020">
              <a:lnSpc>
                <a:spcPts val="2160"/>
              </a:lnSpc>
              <a:spcBef>
                <a:spcPts val="1115"/>
              </a:spcBef>
            </a:pPr>
            <a:r>
              <a:rPr sz="1600" spc="-5" dirty="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Стабилизация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ситуации. </a:t>
            </a:r>
            <a:r>
              <a:rPr sz="2000" spc="-5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Сопровождение</a:t>
            </a:r>
            <a:r>
              <a:rPr sz="2000" spc="-3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семьи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2023" y="4976317"/>
            <a:ext cx="51409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ГРУППА</a:t>
            </a:r>
            <a:r>
              <a:rPr sz="32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32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МЕССЕНДЖЕРЕ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3156" y="3879634"/>
            <a:ext cx="8115300" cy="419734"/>
          </a:xfrm>
          <a:prstGeom prst="rect">
            <a:avLst/>
          </a:prstGeom>
          <a:solidFill>
            <a:srgbClr val="A40D82"/>
          </a:solidFill>
          <a:ln w="28575">
            <a:solidFill>
              <a:srgbClr val="FFFFFF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300" spc="-10" dirty="0">
                <a:solidFill>
                  <a:srgbClr val="FFFFFF"/>
                </a:solidFill>
                <a:latin typeface="Century Gothic"/>
                <a:cs typeface="Century Gothic"/>
              </a:rPr>
              <a:t>Помощь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 родителю</a:t>
            </a:r>
            <a:r>
              <a:rPr sz="130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3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отслеживании</a:t>
            </a:r>
            <a:r>
              <a:rPr sz="13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позитивных</a:t>
            </a:r>
            <a:r>
              <a:rPr sz="13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изменений</a:t>
            </a:r>
            <a:endParaRPr sz="1300">
              <a:latin typeface="Century Gothic"/>
              <a:cs typeface="Century Gothic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8868" y="673163"/>
            <a:ext cx="8144509" cy="3227070"/>
            <a:chOff x="498868" y="673163"/>
            <a:chExt cx="8144509" cy="3227070"/>
          </a:xfrm>
        </p:grpSpPr>
        <p:sp>
          <p:nvSpPr>
            <p:cNvPr id="5" name="object 5"/>
            <p:cNvSpPr/>
            <p:nvPr/>
          </p:nvSpPr>
          <p:spPr>
            <a:xfrm>
              <a:off x="513156" y="3241167"/>
              <a:ext cx="8115934" cy="645160"/>
            </a:xfrm>
            <a:custGeom>
              <a:avLst/>
              <a:gdLst/>
              <a:ahLst/>
              <a:cxnLst/>
              <a:rect l="l" t="t" r="r" b="b"/>
              <a:pathLst>
                <a:path w="8115934" h="645160">
                  <a:moveTo>
                    <a:pt x="8115350" y="0"/>
                  </a:moveTo>
                  <a:lnTo>
                    <a:pt x="0" y="0"/>
                  </a:lnTo>
                  <a:lnTo>
                    <a:pt x="0" y="418973"/>
                  </a:lnTo>
                  <a:lnTo>
                    <a:pt x="3977055" y="418973"/>
                  </a:lnTo>
                  <a:lnTo>
                    <a:pt x="3977055" y="483616"/>
                  </a:lnTo>
                  <a:lnTo>
                    <a:pt x="3896410" y="483616"/>
                  </a:lnTo>
                  <a:lnTo>
                    <a:pt x="4057700" y="644779"/>
                  </a:lnTo>
                  <a:lnTo>
                    <a:pt x="4218863" y="483616"/>
                  </a:lnTo>
                  <a:lnTo>
                    <a:pt x="4138218" y="483616"/>
                  </a:lnTo>
                  <a:lnTo>
                    <a:pt x="4138218" y="418973"/>
                  </a:lnTo>
                  <a:lnTo>
                    <a:pt x="8115350" y="418973"/>
                  </a:lnTo>
                  <a:lnTo>
                    <a:pt x="8115350" y="0"/>
                  </a:lnTo>
                  <a:close/>
                </a:path>
              </a:pathLst>
            </a:custGeom>
            <a:solidFill>
              <a:srgbClr val="7C0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3156" y="3241167"/>
              <a:ext cx="8115934" cy="645160"/>
            </a:xfrm>
            <a:custGeom>
              <a:avLst/>
              <a:gdLst/>
              <a:ahLst/>
              <a:cxnLst/>
              <a:rect l="l" t="t" r="r" b="b"/>
              <a:pathLst>
                <a:path w="8115934" h="645160">
                  <a:moveTo>
                    <a:pt x="8115350" y="418973"/>
                  </a:moveTo>
                  <a:lnTo>
                    <a:pt x="4138218" y="418973"/>
                  </a:lnTo>
                  <a:lnTo>
                    <a:pt x="4138218" y="483616"/>
                  </a:lnTo>
                  <a:lnTo>
                    <a:pt x="4218863" y="483616"/>
                  </a:lnTo>
                  <a:lnTo>
                    <a:pt x="4057700" y="644779"/>
                  </a:lnTo>
                  <a:lnTo>
                    <a:pt x="3896410" y="483616"/>
                  </a:lnTo>
                  <a:lnTo>
                    <a:pt x="3977055" y="483616"/>
                  </a:lnTo>
                  <a:lnTo>
                    <a:pt x="3977055" y="418973"/>
                  </a:lnTo>
                  <a:lnTo>
                    <a:pt x="0" y="418973"/>
                  </a:lnTo>
                  <a:lnTo>
                    <a:pt x="0" y="0"/>
                  </a:lnTo>
                  <a:lnTo>
                    <a:pt x="8115350" y="0"/>
                  </a:lnTo>
                  <a:lnTo>
                    <a:pt x="8115350" y="418973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3156" y="2602737"/>
              <a:ext cx="8115934" cy="645160"/>
            </a:xfrm>
            <a:custGeom>
              <a:avLst/>
              <a:gdLst/>
              <a:ahLst/>
              <a:cxnLst/>
              <a:rect l="l" t="t" r="r" b="b"/>
              <a:pathLst>
                <a:path w="8115934" h="645160">
                  <a:moveTo>
                    <a:pt x="8115350" y="0"/>
                  </a:moveTo>
                  <a:lnTo>
                    <a:pt x="0" y="0"/>
                  </a:lnTo>
                  <a:lnTo>
                    <a:pt x="0" y="418973"/>
                  </a:lnTo>
                  <a:lnTo>
                    <a:pt x="3977055" y="418973"/>
                  </a:lnTo>
                  <a:lnTo>
                    <a:pt x="3977055" y="483615"/>
                  </a:lnTo>
                  <a:lnTo>
                    <a:pt x="3896410" y="483615"/>
                  </a:lnTo>
                  <a:lnTo>
                    <a:pt x="4057700" y="644778"/>
                  </a:lnTo>
                  <a:lnTo>
                    <a:pt x="4218863" y="483615"/>
                  </a:lnTo>
                  <a:lnTo>
                    <a:pt x="4138218" y="483615"/>
                  </a:lnTo>
                  <a:lnTo>
                    <a:pt x="4138218" y="418973"/>
                  </a:lnTo>
                  <a:lnTo>
                    <a:pt x="8115350" y="418973"/>
                  </a:lnTo>
                  <a:lnTo>
                    <a:pt x="8115350" y="0"/>
                  </a:lnTo>
                  <a:close/>
                </a:path>
              </a:pathLst>
            </a:custGeom>
            <a:solidFill>
              <a:srgbClr val="350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3156" y="2602737"/>
              <a:ext cx="8115934" cy="645160"/>
            </a:xfrm>
            <a:custGeom>
              <a:avLst/>
              <a:gdLst/>
              <a:ahLst/>
              <a:cxnLst/>
              <a:rect l="l" t="t" r="r" b="b"/>
              <a:pathLst>
                <a:path w="8115934" h="645160">
                  <a:moveTo>
                    <a:pt x="8115350" y="418973"/>
                  </a:moveTo>
                  <a:lnTo>
                    <a:pt x="4138218" y="418973"/>
                  </a:lnTo>
                  <a:lnTo>
                    <a:pt x="4138218" y="483615"/>
                  </a:lnTo>
                  <a:lnTo>
                    <a:pt x="4218863" y="483615"/>
                  </a:lnTo>
                  <a:lnTo>
                    <a:pt x="4057700" y="644778"/>
                  </a:lnTo>
                  <a:lnTo>
                    <a:pt x="3896410" y="483615"/>
                  </a:lnTo>
                  <a:lnTo>
                    <a:pt x="3977055" y="483615"/>
                  </a:lnTo>
                  <a:lnTo>
                    <a:pt x="3977055" y="418973"/>
                  </a:lnTo>
                  <a:lnTo>
                    <a:pt x="0" y="418973"/>
                  </a:lnTo>
                  <a:lnTo>
                    <a:pt x="0" y="0"/>
                  </a:lnTo>
                  <a:lnTo>
                    <a:pt x="8115350" y="0"/>
                  </a:lnTo>
                  <a:lnTo>
                    <a:pt x="8115350" y="418973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3156" y="1964309"/>
              <a:ext cx="8115934" cy="645160"/>
            </a:xfrm>
            <a:custGeom>
              <a:avLst/>
              <a:gdLst/>
              <a:ahLst/>
              <a:cxnLst/>
              <a:rect l="l" t="t" r="r" b="b"/>
              <a:pathLst>
                <a:path w="8115934" h="645160">
                  <a:moveTo>
                    <a:pt x="8115350" y="0"/>
                  </a:moveTo>
                  <a:lnTo>
                    <a:pt x="0" y="0"/>
                  </a:lnTo>
                  <a:lnTo>
                    <a:pt x="0" y="418973"/>
                  </a:lnTo>
                  <a:lnTo>
                    <a:pt x="3977055" y="418973"/>
                  </a:lnTo>
                  <a:lnTo>
                    <a:pt x="3977055" y="483615"/>
                  </a:lnTo>
                  <a:lnTo>
                    <a:pt x="3896410" y="483615"/>
                  </a:lnTo>
                  <a:lnTo>
                    <a:pt x="4057700" y="644778"/>
                  </a:lnTo>
                  <a:lnTo>
                    <a:pt x="4218863" y="483615"/>
                  </a:lnTo>
                  <a:lnTo>
                    <a:pt x="4138218" y="483615"/>
                  </a:lnTo>
                  <a:lnTo>
                    <a:pt x="4138218" y="418973"/>
                  </a:lnTo>
                  <a:lnTo>
                    <a:pt x="8115350" y="418973"/>
                  </a:lnTo>
                  <a:lnTo>
                    <a:pt x="8115350" y="0"/>
                  </a:lnTo>
                  <a:close/>
                </a:path>
              </a:pathLst>
            </a:custGeom>
            <a:solidFill>
              <a:srgbClr val="123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3156" y="1964309"/>
              <a:ext cx="8115934" cy="645160"/>
            </a:xfrm>
            <a:custGeom>
              <a:avLst/>
              <a:gdLst/>
              <a:ahLst/>
              <a:cxnLst/>
              <a:rect l="l" t="t" r="r" b="b"/>
              <a:pathLst>
                <a:path w="8115934" h="645160">
                  <a:moveTo>
                    <a:pt x="8115350" y="418973"/>
                  </a:moveTo>
                  <a:lnTo>
                    <a:pt x="4138218" y="418973"/>
                  </a:lnTo>
                  <a:lnTo>
                    <a:pt x="4138218" y="483615"/>
                  </a:lnTo>
                  <a:lnTo>
                    <a:pt x="4218863" y="483615"/>
                  </a:lnTo>
                  <a:lnTo>
                    <a:pt x="4057700" y="644778"/>
                  </a:lnTo>
                  <a:lnTo>
                    <a:pt x="3896410" y="483615"/>
                  </a:lnTo>
                  <a:lnTo>
                    <a:pt x="3977055" y="483615"/>
                  </a:lnTo>
                  <a:lnTo>
                    <a:pt x="3977055" y="418973"/>
                  </a:lnTo>
                  <a:lnTo>
                    <a:pt x="0" y="418973"/>
                  </a:lnTo>
                  <a:lnTo>
                    <a:pt x="0" y="0"/>
                  </a:lnTo>
                  <a:lnTo>
                    <a:pt x="8115350" y="0"/>
                  </a:lnTo>
                  <a:lnTo>
                    <a:pt x="8115350" y="418973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13156" y="1325880"/>
              <a:ext cx="8115934" cy="645160"/>
            </a:xfrm>
            <a:custGeom>
              <a:avLst/>
              <a:gdLst/>
              <a:ahLst/>
              <a:cxnLst/>
              <a:rect l="l" t="t" r="r" b="b"/>
              <a:pathLst>
                <a:path w="8115934" h="645160">
                  <a:moveTo>
                    <a:pt x="8115350" y="0"/>
                  </a:moveTo>
                  <a:lnTo>
                    <a:pt x="0" y="0"/>
                  </a:lnTo>
                  <a:lnTo>
                    <a:pt x="0" y="418973"/>
                  </a:lnTo>
                  <a:lnTo>
                    <a:pt x="3977055" y="418973"/>
                  </a:lnTo>
                  <a:lnTo>
                    <a:pt x="3977055" y="483616"/>
                  </a:lnTo>
                  <a:lnTo>
                    <a:pt x="3896410" y="483616"/>
                  </a:lnTo>
                  <a:lnTo>
                    <a:pt x="4057700" y="644779"/>
                  </a:lnTo>
                  <a:lnTo>
                    <a:pt x="4218863" y="483616"/>
                  </a:lnTo>
                  <a:lnTo>
                    <a:pt x="4138218" y="483616"/>
                  </a:lnTo>
                  <a:lnTo>
                    <a:pt x="4138218" y="418973"/>
                  </a:lnTo>
                  <a:lnTo>
                    <a:pt x="8115350" y="418973"/>
                  </a:lnTo>
                  <a:lnTo>
                    <a:pt x="8115350" y="0"/>
                  </a:lnTo>
                  <a:close/>
                </a:path>
              </a:pathLst>
            </a:custGeom>
            <a:solidFill>
              <a:srgbClr val="127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3156" y="1325880"/>
              <a:ext cx="8115934" cy="645160"/>
            </a:xfrm>
            <a:custGeom>
              <a:avLst/>
              <a:gdLst/>
              <a:ahLst/>
              <a:cxnLst/>
              <a:rect l="l" t="t" r="r" b="b"/>
              <a:pathLst>
                <a:path w="8115934" h="645160">
                  <a:moveTo>
                    <a:pt x="8115350" y="418973"/>
                  </a:moveTo>
                  <a:lnTo>
                    <a:pt x="4138218" y="418973"/>
                  </a:lnTo>
                  <a:lnTo>
                    <a:pt x="4138218" y="483616"/>
                  </a:lnTo>
                  <a:lnTo>
                    <a:pt x="4218863" y="483616"/>
                  </a:lnTo>
                  <a:lnTo>
                    <a:pt x="4057700" y="644779"/>
                  </a:lnTo>
                  <a:lnTo>
                    <a:pt x="3896410" y="483616"/>
                  </a:lnTo>
                  <a:lnTo>
                    <a:pt x="3977055" y="483616"/>
                  </a:lnTo>
                  <a:lnTo>
                    <a:pt x="3977055" y="418973"/>
                  </a:lnTo>
                  <a:lnTo>
                    <a:pt x="0" y="418973"/>
                  </a:lnTo>
                  <a:lnTo>
                    <a:pt x="0" y="0"/>
                  </a:lnTo>
                  <a:lnTo>
                    <a:pt x="8115350" y="0"/>
                  </a:lnTo>
                  <a:lnTo>
                    <a:pt x="8115350" y="418973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3156" y="687451"/>
              <a:ext cx="8115934" cy="645160"/>
            </a:xfrm>
            <a:custGeom>
              <a:avLst/>
              <a:gdLst/>
              <a:ahLst/>
              <a:cxnLst/>
              <a:rect l="l" t="t" r="r" b="b"/>
              <a:pathLst>
                <a:path w="8115934" h="645160">
                  <a:moveTo>
                    <a:pt x="8115350" y="0"/>
                  </a:moveTo>
                  <a:lnTo>
                    <a:pt x="0" y="0"/>
                  </a:lnTo>
                  <a:lnTo>
                    <a:pt x="0" y="418973"/>
                  </a:lnTo>
                  <a:lnTo>
                    <a:pt x="3977055" y="418973"/>
                  </a:lnTo>
                  <a:lnTo>
                    <a:pt x="3977055" y="483615"/>
                  </a:lnTo>
                  <a:lnTo>
                    <a:pt x="3896410" y="483615"/>
                  </a:lnTo>
                  <a:lnTo>
                    <a:pt x="4057700" y="644778"/>
                  </a:lnTo>
                  <a:lnTo>
                    <a:pt x="4218863" y="483615"/>
                  </a:lnTo>
                  <a:lnTo>
                    <a:pt x="4138218" y="483615"/>
                  </a:lnTo>
                  <a:lnTo>
                    <a:pt x="4138218" y="418973"/>
                  </a:lnTo>
                  <a:lnTo>
                    <a:pt x="8115350" y="418973"/>
                  </a:lnTo>
                  <a:lnTo>
                    <a:pt x="8115350" y="0"/>
                  </a:lnTo>
                  <a:close/>
                </a:path>
              </a:pathLst>
            </a:custGeom>
            <a:solidFill>
              <a:srgbClr val="1395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13156" y="687451"/>
              <a:ext cx="8115934" cy="645160"/>
            </a:xfrm>
            <a:custGeom>
              <a:avLst/>
              <a:gdLst/>
              <a:ahLst/>
              <a:cxnLst/>
              <a:rect l="l" t="t" r="r" b="b"/>
              <a:pathLst>
                <a:path w="8115934" h="645160">
                  <a:moveTo>
                    <a:pt x="8115350" y="418973"/>
                  </a:moveTo>
                  <a:lnTo>
                    <a:pt x="4138218" y="418973"/>
                  </a:lnTo>
                  <a:lnTo>
                    <a:pt x="4138218" y="483615"/>
                  </a:lnTo>
                  <a:lnTo>
                    <a:pt x="4218863" y="483615"/>
                  </a:lnTo>
                  <a:lnTo>
                    <a:pt x="4057700" y="644778"/>
                  </a:lnTo>
                  <a:lnTo>
                    <a:pt x="3896410" y="483615"/>
                  </a:lnTo>
                  <a:lnTo>
                    <a:pt x="3977055" y="483615"/>
                  </a:lnTo>
                  <a:lnTo>
                    <a:pt x="3977055" y="418973"/>
                  </a:lnTo>
                  <a:lnTo>
                    <a:pt x="0" y="418973"/>
                  </a:lnTo>
                  <a:lnTo>
                    <a:pt x="0" y="0"/>
                  </a:lnTo>
                  <a:lnTo>
                    <a:pt x="8115350" y="0"/>
                  </a:lnTo>
                  <a:lnTo>
                    <a:pt x="8115350" y="418973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48385" y="775208"/>
            <a:ext cx="7639684" cy="2777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Поддержка единомышленников</a:t>
            </a:r>
            <a:endParaRPr sz="13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6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Century Gothic"/>
              <a:cs typeface="Century Gothic"/>
            </a:endParaRPr>
          </a:p>
          <a:p>
            <a:pPr marL="3175" algn="ctr">
              <a:lnSpc>
                <a:spcPct val="100000"/>
              </a:lnSpc>
            </a:pP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Возможность</a:t>
            </a:r>
            <a:r>
              <a:rPr sz="13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заявить о</a:t>
            </a:r>
            <a:r>
              <a:rPr sz="13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сложном</a:t>
            </a:r>
            <a:r>
              <a:rPr sz="13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entury Gothic"/>
                <a:cs typeface="Century Gothic"/>
              </a:rPr>
              <a:t>случае</a:t>
            </a:r>
            <a:r>
              <a:rPr sz="13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entury Gothic"/>
                <a:cs typeface="Century Gothic"/>
              </a:rPr>
              <a:t>без</a:t>
            </a:r>
            <a:r>
              <a:rPr sz="130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риска осуждения</a:t>
            </a:r>
            <a:endParaRPr sz="1300">
              <a:latin typeface="Century Gothic"/>
              <a:cs typeface="Century Gothic"/>
            </a:endParaRPr>
          </a:p>
          <a:p>
            <a:pPr marL="12700" marR="5080" algn="ctr">
              <a:lnSpc>
                <a:spcPct val="322300"/>
              </a:lnSpc>
            </a:pP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Возможность</a:t>
            </a:r>
            <a:r>
              <a:rPr sz="13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регулярно</a:t>
            </a:r>
            <a:r>
              <a:rPr sz="1300" spc="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предоставлять</a:t>
            </a:r>
            <a:r>
              <a:rPr sz="13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материалы,</a:t>
            </a:r>
            <a:r>
              <a:rPr sz="13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повышающие</a:t>
            </a:r>
            <a:r>
              <a:rPr sz="13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компетенции</a:t>
            </a:r>
            <a:r>
              <a:rPr sz="13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родителей </a:t>
            </a:r>
            <a:r>
              <a:rPr sz="1300" spc="-3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Ежедневное</a:t>
            </a:r>
            <a:r>
              <a:rPr sz="13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ощущение</a:t>
            </a:r>
            <a:r>
              <a:rPr sz="1300" spc="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сопричастности</a:t>
            </a:r>
            <a:endParaRPr sz="13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6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Century Gothic"/>
              <a:cs typeface="Century Gothic"/>
            </a:endParaRPr>
          </a:p>
          <a:p>
            <a:pPr marL="5715" algn="ctr">
              <a:lnSpc>
                <a:spcPct val="100000"/>
              </a:lnSpc>
            </a:pP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Ненавязчивый</a:t>
            </a:r>
            <a:r>
              <a:rPr sz="13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300" spc="-5" dirty="0">
                <a:solidFill>
                  <a:srgbClr val="FFFFFF"/>
                </a:solidFill>
                <a:latin typeface="Century Gothic"/>
                <a:cs typeface="Century Gothic"/>
              </a:rPr>
              <a:t>контроль</a:t>
            </a:r>
            <a:endParaRPr sz="13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2023" y="4976317"/>
            <a:ext cx="8801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entury Gothic"/>
                <a:cs typeface="Century Gothic"/>
              </a:rPr>
              <a:t>24/7</a:t>
            </a:r>
            <a:endParaRPr sz="3200">
              <a:latin typeface="Century Gothic"/>
              <a:cs typeface="Century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98868" y="3392461"/>
            <a:ext cx="8143875" cy="922019"/>
            <a:chOff x="498868" y="3392461"/>
            <a:chExt cx="8143875" cy="922019"/>
          </a:xfrm>
        </p:grpSpPr>
        <p:sp>
          <p:nvSpPr>
            <p:cNvPr id="4" name="object 4"/>
            <p:cNvSpPr/>
            <p:nvPr/>
          </p:nvSpPr>
          <p:spPr>
            <a:xfrm>
              <a:off x="513156" y="3406749"/>
              <a:ext cx="8115300" cy="893444"/>
            </a:xfrm>
            <a:custGeom>
              <a:avLst/>
              <a:gdLst/>
              <a:ahLst/>
              <a:cxnLst/>
              <a:rect l="l" t="t" r="r" b="b"/>
              <a:pathLst>
                <a:path w="8115300" h="893445">
                  <a:moveTo>
                    <a:pt x="8115300" y="0"/>
                  </a:moveTo>
                  <a:lnTo>
                    <a:pt x="0" y="0"/>
                  </a:lnTo>
                  <a:lnTo>
                    <a:pt x="0" y="893089"/>
                  </a:lnTo>
                  <a:lnTo>
                    <a:pt x="8115300" y="893089"/>
                  </a:lnTo>
                  <a:lnTo>
                    <a:pt x="8115300" y="0"/>
                  </a:lnTo>
                  <a:close/>
                </a:path>
              </a:pathLst>
            </a:custGeom>
            <a:solidFill>
              <a:srgbClr val="A40D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3156" y="3406749"/>
              <a:ext cx="8115300" cy="893444"/>
            </a:xfrm>
            <a:custGeom>
              <a:avLst/>
              <a:gdLst/>
              <a:ahLst/>
              <a:cxnLst/>
              <a:rect l="l" t="t" r="r" b="b"/>
              <a:pathLst>
                <a:path w="8115300" h="893445">
                  <a:moveTo>
                    <a:pt x="0" y="893089"/>
                  </a:moveTo>
                  <a:lnTo>
                    <a:pt x="8115300" y="893089"/>
                  </a:lnTo>
                  <a:lnTo>
                    <a:pt x="8115300" y="0"/>
                  </a:lnTo>
                  <a:lnTo>
                    <a:pt x="0" y="0"/>
                  </a:lnTo>
                  <a:lnTo>
                    <a:pt x="0" y="893089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7443" y="3608323"/>
            <a:ext cx="8086725" cy="464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730"/>
              </a:lnSpc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Не</a:t>
            </a:r>
            <a:r>
              <a:rPr sz="15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нужно регистрироваться</a:t>
            </a:r>
            <a:r>
              <a:rPr sz="1500" spc="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на 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сайтах,</a:t>
            </a:r>
            <a:r>
              <a:rPr sz="15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не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нужно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ждать</a:t>
            </a:r>
            <a:r>
              <a:rPr sz="15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очереди.</a:t>
            </a:r>
            <a:r>
              <a:rPr sz="1500" spc="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Можно</a:t>
            </a:r>
            <a:r>
              <a:rPr sz="15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задать</a:t>
            </a:r>
            <a:endParaRPr sz="1500">
              <a:latin typeface="Century Gothic"/>
              <a:cs typeface="Century Gothic"/>
            </a:endParaRPr>
          </a:p>
          <a:p>
            <a:pPr algn="ctr">
              <a:lnSpc>
                <a:spcPts val="1730"/>
              </a:lnSpc>
            </a:pP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вопрос</a:t>
            </a:r>
            <a:r>
              <a:rPr sz="15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 сообщество</a:t>
            </a:r>
            <a:r>
              <a:rPr sz="1500" spc="-1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в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момент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 обострения 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ситуации</a:t>
            </a:r>
            <a:endParaRPr sz="1500">
              <a:latin typeface="Century Gothic"/>
              <a:cs typeface="Century Gothic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98868" y="2032317"/>
            <a:ext cx="8144509" cy="1402715"/>
            <a:chOff x="498868" y="2032317"/>
            <a:chExt cx="8144509" cy="1402715"/>
          </a:xfrm>
        </p:grpSpPr>
        <p:sp>
          <p:nvSpPr>
            <p:cNvPr id="8" name="object 8"/>
            <p:cNvSpPr/>
            <p:nvPr/>
          </p:nvSpPr>
          <p:spPr>
            <a:xfrm>
              <a:off x="513156" y="2046604"/>
              <a:ext cx="8115934" cy="1374140"/>
            </a:xfrm>
            <a:custGeom>
              <a:avLst/>
              <a:gdLst/>
              <a:ahLst/>
              <a:cxnLst/>
              <a:rect l="l" t="t" r="r" b="b"/>
              <a:pathLst>
                <a:path w="8115934" h="1374139">
                  <a:moveTo>
                    <a:pt x="8115350" y="0"/>
                  </a:moveTo>
                  <a:lnTo>
                    <a:pt x="0" y="0"/>
                  </a:lnTo>
                  <a:lnTo>
                    <a:pt x="0" y="892556"/>
                  </a:lnTo>
                  <a:lnTo>
                    <a:pt x="3885996" y="892556"/>
                  </a:lnTo>
                  <a:lnTo>
                    <a:pt x="3885996" y="1030224"/>
                  </a:lnTo>
                  <a:lnTo>
                    <a:pt x="3714292" y="1030224"/>
                  </a:lnTo>
                  <a:lnTo>
                    <a:pt x="4057700" y="1373632"/>
                  </a:lnTo>
                  <a:lnTo>
                    <a:pt x="4401108" y="1030224"/>
                  </a:lnTo>
                  <a:lnTo>
                    <a:pt x="4229404" y="1030224"/>
                  </a:lnTo>
                  <a:lnTo>
                    <a:pt x="4229404" y="892556"/>
                  </a:lnTo>
                  <a:lnTo>
                    <a:pt x="8115350" y="892556"/>
                  </a:lnTo>
                  <a:lnTo>
                    <a:pt x="8115350" y="0"/>
                  </a:lnTo>
                  <a:close/>
                </a:path>
              </a:pathLst>
            </a:custGeom>
            <a:solidFill>
              <a:srgbClr val="1211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3156" y="2046604"/>
              <a:ext cx="8115934" cy="1374140"/>
            </a:xfrm>
            <a:custGeom>
              <a:avLst/>
              <a:gdLst/>
              <a:ahLst/>
              <a:cxnLst/>
              <a:rect l="l" t="t" r="r" b="b"/>
              <a:pathLst>
                <a:path w="8115934" h="1374139">
                  <a:moveTo>
                    <a:pt x="8115350" y="892556"/>
                  </a:moveTo>
                  <a:lnTo>
                    <a:pt x="4229404" y="892556"/>
                  </a:lnTo>
                  <a:lnTo>
                    <a:pt x="4229404" y="1030224"/>
                  </a:lnTo>
                  <a:lnTo>
                    <a:pt x="4401108" y="1030224"/>
                  </a:lnTo>
                  <a:lnTo>
                    <a:pt x="4057700" y="1373632"/>
                  </a:lnTo>
                  <a:lnTo>
                    <a:pt x="3714292" y="1030224"/>
                  </a:lnTo>
                  <a:lnTo>
                    <a:pt x="3885996" y="1030224"/>
                  </a:lnTo>
                  <a:lnTo>
                    <a:pt x="3885996" y="892556"/>
                  </a:lnTo>
                  <a:lnTo>
                    <a:pt x="0" y="892556"/>
                  </a:lnTo>
                  <a:lnTo>
                    <a:pt x="0" y="0"/>
                  </a:lnTo>
                  <a:lnTo>
                    <a:pt x="8115350" y="0"/>
                  </a:lnTo>
                  <a:lnTo>
                    <a:pt x="8115350" y="892556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39495" y="2247646"/>
            <a:ext cx="7258684" cy="4648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724150" marR="5080" indent="-2712085">
              <a:lnSpc>
                <a:spcPts val="1660"/>
              </a:lnSpc>
              <a:spcBef>
                <a:spcPts val="270"/>
              </a:spcBef>
            </a:pP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Родители 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могут 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скорректировать свои 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тактики 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воспитания, 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а дети 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изменить </a:t>
            </a:r>
            <a:r>
              <a:rPr sz="1500" spc="-40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формы</a:t>
            </a:r>
            <a:r>
              <a:rPr sz="15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Century Gothic"/>
                <a:cs typeface="Century Gothic"/>
              </a:rPr>
              <a:t>поведения</a:t>
            </a:r>
            <a:endParaRPr sz="1500">
              <a:latin typeface="Century Gothic"/>
              <a:cs typeface="Century Gothic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98868" y="672147"/>
            <a:ext cx="8144509" cy="1402715"/>
            <a:chOff x="498868" y="672147"/>
            <a:chExt cx="8144509" cy="1402715"/>
          </a:xfrm>
        </p:grpSpPr>
        <p:sp>
          <p:nvSpPr>
            <p:cNvPr id="12" name="object 12"/>
            <p:cNvSpPr/>
            <p:nvPr/>
          </p:nvSpPr>
          <p:spPr>
            <a:xfrm>
              <a:off x="513156" y="686434"/>
              <a:ext cx="8115934" cy="1374140"/>
            </a:xfrm>
            <a:custGeom>
              <a:avLst/>
              <a:gdLst/>
              <a:ahLst/>
              <a:cxnLst/>
              <a:rect l="l" t="t" r="r" b="b"/>
              <a:pathLst>
                <a:path w="8115934" h="1374139">
                  <a:moveTo>
                    <a:pt x="8115350" y="0"/>
                  </a:moveTo>
                  <a:lnTo>
                    <a:pt x="0" y="0"/>
                  </a:lnTo>
                  <a:lnTo>
                    <a:pt x="0" y="892555"/>
                  </a:lnTo>
                  <a:lnTo>
                    <a:pt x="3885996" y="892555"/>
                  </a:lnTo>
                  <a:lnTo>
                    <a:pt x="3885996" y="1030224"/>
                  </a:lnTo>
                  <a:lnTo>
                    <a:pt x="3714292" y="1030224"/>
                  </a:lnTo>
                  <a:lnTo>
                    <a:pt x="4057700" y="1373631"/>
                  </a:lnTo>
                  <a:lnTo>
                    <a:pt x="4401108" y="1030224"/>
                  </a:lnTo>
                  <a:lnTo>
                    <a:pt x="4229404" y="1030224"/>
                  </a:lnTo>
                  <a:lnTo>
                    <a:pt x="4229404" y="892555"/>
                  </a:lnTo>
                  <a:lnTo>
                    <a:pt x="8115350" y="892555"/>
                  </a:lnTo>
                  <a:lnTo>
                    <a:pt x="8115350" y="0"/>
                  </a:lnTo>
                  <a:close/>
                </a:path>
              </a:pathLst>
            </a:custGeom>
            <a:solidFill>
              <a:srgbClr val="1395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3156" y="686434"/>
              <a:ext cx="8115934" cy="1374140"/>
            </a:xfrm>
            <a:custGeom>
              <a:avLst/>
              <a:gdLst/>
              <a:ahLst/>
              <a:cxnLst/>
              <a:rect l="l" t="t" r="r" b="b"/>
              <a:pathLst>
                <a:path w="8115934" h="1374139">
                  <a:moveTo>
                    <a:pt x="8115350" y="892555"/>
                  </a:moveTo>
                  <a:lnTo>
                    <a:pt x="4229404" y="892555"/>
                  </a:lnTo>
                  <a:lnTo>
                    <a:pt x="4229404" y="1030224"/>
                  </a:lnTo>
                  <a:lnTo>
                    <a:pt x="4401108" y="1030224"/>
                  </a:lnTo>
                  <a:lnTo>
                    <a:pt x="4057700" y="1373631"/>
                  </a:lnTo>
                  <a:lnTo>
                    <a:pt x="3714292" y="1030224"/>
                  </a:lnTo>
                  <a:lnTo>
                    <a:pt x="3885996" y="1030224"/>
                  </a:lnTo>
                  <a:lnTo>
                    <a:pt x="3885996" y="892555"/>
                  </a:lnTo>
                  <a:lnTo>
                    <a:pt x="0" y="892555"/>
                  </a:lnTo>
                  <a:lnTo>
                    <a:pt x="0" y="0"/>
                  </a:lnTo>
                  <a:lnTo>
                    <a:pt x="8115350" y="0"/>
                  </a:lnTo>
                  <a:lnTo>
                    <a:pt x="8115350" y="892555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7620" marR="5080" indent="2540" algn="ctr">
              <a:lnSpc>
                <a:spcPts val="1660"/>
              </a:lnSpc>
              <a:spcBef>
                <a:spcPts val="270"/>
              </a:spcBef>
            </a:pPr>
            <a:r>
              <a:rPr dirty="0"/>
              <a:t>Системное </a:t>
            </a:r>
            <a:r>
              <a:rPr spc="-5" dirty="0"/>
              <a:t>регулярное сопровождения </a:t>
            </a:r>
            <a:r>
              <a:rPr dirty="0"/>
              <a:t>семей группы </a:t>
            </a:r>
            <a:r>
              <a:rPr spc="-5" dirty="0"/>
              <a:t>риска </a:t>
            </a:r>
            <a:r>
              <a:rPr dirty="0"/>
              <a:t>в отношении </a:t>
            </a:r>
            <a:r>
              <a:rPr spc="5" dirty="0"/>
              <a:t> </a:t>
            </a:r>
            <a:r>
              <a:rPr spc="-5" dirty="0"/>
              <a:t>насилия над ребенком </a:t>
            </a:r>
            <a:r>
              <a:rPr dirty="0"/>
              <a:t>дает возможность </a:t>
            </a:r>
            <a:r>
              <a:rPr spc="-5" dirty="0"/>
              <a:t>оказания своевременной </a:t>
            </a:r>
            <a:r>
              <a:rPr dirty="0"/>
              <a:t>помощи </a:t>
            </a:r>
            <a:r>
              <a:rPr spc="-405" dirty="0"/>
              <a:t> </a:t>
            </a:r>
            <a:r>
              <a:rPr dirty="0"/>
              <a:t>ребенку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427</Words>
  <Application>Microsoft Office PowerPoint</Application>
  <PresentationFormat>Экран (4:3)</PresentationFormat>
  <Paragraphs>155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</vt:lpstr>
      <vt:lpstr>Century Gothic</vt:lpstr>
      <vt:lpstr>Tahoma</vt:lpstr>
      <vt:lpstr>Times New Roman</vt:lpstr>
      <vt:lpstr>Wingdings 3</vt:lpstr>
      <vt:lpstr>Office Theme</vt:lpstr>
      <vt:lpstr>Презентация PowerPoint</vt:lpstr>
      <vt:lpstr>Целевая группа</vt:lpstr>
      <vt:lpstr>Презентация PowerPoint</vt:lpstr>
      <vt:lpstr>Презентация PowerPoint</vt:lpstr>
      <vt:lpstr>Презентация PowerPoint</vt:lpstr>
      <vt:lpstr>Презентация PowerPoint</vt:lpstr>
      <vt:lpstr> Неподчинение родителям,  агрессивность</vt:lpstr>
      <vt:lpstr>Презентация PowerPoint</vt:lpstr>
      <vt:lpstr>ПОШАГОВОЕ ВЗАИМОДЕЙСТВИЕ  С СЕМЬЕЙ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Системное регулярное сопровождения семей группы риска в отношении  насилия над ребенком дает возможность оказания своевременной помощи  ребенку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Гурлов</dc:creator>
  <cp:lastModifiedBy>CSPSD_36</cp:lastModifiedBy>
  <cp:revision>3</cp:revision>
  <dcterms:created xsi:type="dcterms:W3CDTF">2022-05-12T05:58:16Z</dcterms:created>
  <dcterms:modified xsi:type="dcterms:W3CDTF">2022-05-12T06:05:08Z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2021-07-20T00:00:00Z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2022-05-12T00:00:00Z</vt:filetime>
  </property>
</Properties>
</file>